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notesMasterIdLst>
    <p:notesMasterId r:id="rId81"/>
  </p:notesMasterIdLst>
  <p:handoutMasterIdLst>
    <p:handoutMasterId r:id="rId82"/>
  </p:handoutMasterIdLst>
  <p:sldIdLst>
    <p:sldId id="274" r:id="rId2"/>
    <p:sldId id="520" r:id="rId3"/>
    <p:sldId id="645" r:id="rId4"/>
    <p:sldId id="708" r:id="rId5"/>
    <p:sldId id="709" r:id="rId6"/>
    <p:sldId id="716" r:id="rId7"/>
    <p:sldId id="581" r:id="rId8"/>
    <p:sldId id="629" r:id="rId9"/>
    <p:sldId id="598" r:id="rId10"/>
    <p:sldId id="623" r:id="rId11"/>
    <p:sldId id="661" r:id="rId12"/>
    <p:sldId id="662" r:id="rId13"/>
    <p:sldId id="664" r:id="rId14"/>
    <p:sldId id="663" r:id="rId15"/>
    <p:sldId id="619" r:id="rId16"/>
    <p:sldId id="606" r:id="rId17"/>
    <p:sldId id="667" r:id="rId18"/>
    <p:sldId id="665" r:id="rId19"/>
    <p:sldId id="666" r:id="rId20"/>
    <p:sldId id="621" r:id="rId21"/>
    <p:sldId id="669" r:id="rId22"/>
    <p:sldId id="713" r:id="rId23"/>
    <p:sldId id="670" r:id="rId24"/>
    <p:sldId id="671" r:id="rId25"/>
    <p:sldId id="634" r:id="rId26"/>
    <p:sldId id="615" r:id="rId27"/>
    <p:sldId id="672" r:id="rId28"/>
    <p:sldId id="673" r:id="rId29"/>
    <p:sldId id="674" r:id="rId30"/>
    <p:sldId id="616" r:id="rId31"/>
    <p:sldId id="675" r:id="rId32"/>
    <p:sldId id="676" r:id="rId33"/>
    <p:sldId id="617" r:id="rId34"/>
    <p:sldId id="587" r:id="rId35"/>
    <p:sldId id="697" r:id="rId36"/>
    <p:sldId id="612" r:id="rId37"/>
    <p:sldId id="717" r:id="rId38"/>
    <p:sldId id="599" r:id="rId39"/>
    <p:sldId id="595" r:id="rId40"/>
    <p:sldId id="677" r:id="rId41"/>
    <p:sldId id="622" r:id="rId42"/>
    <p:sldId id="602" r:id="rId43"/>
    <p:sldId id="678" r:id="rId44"/>
    <p:sldId id="679" r:id="rId45"/>
    <p:sldId id="618" r:id="rId46"/>
    <p:sldId id="620" r:id="rId47"/>
    <p:sldId id="690" r:id="rId48"/>
    <p:sldId id="689" r:id="rId49"/>
    <p:sldId id="691" r:id="rId50"/>
    <p:sldId id="693" r:id="rId51"/>
    <p:sldId id="695" r:id="rId52"/>
    <p:sldId id="600" r:id="rId53"/>
    <p:sldId id="611" r:id="rId54"/>
    <p:sldId id="701" r:id="rId55"/>
    <p:sldId id="702" r:id="rId56"/>
    <p:sldId id="698" r:id="rId57"/>
    <p:sldId id="613" r:id="rId58"/>
    <p:sldId id="635" r:id="rId59"/>
    <p:sldId id="720" r:id="rId60"/>
    <p:sldId id="586" r:id="rId61"/>
    <p:sldId id="696" r:id="rId62"/>
    <p:sldId id="699" r:id="rId63"/>
    <p:sldId id="700" r:id="rId64"/>
    <p:sldId id="719" r:id="rId65"/>
    <p:sldId id="703" r:id="rId66"/>
    <p:sldId id="704" r:id="rId67"/>
    <p:sldId id="705" r:id="rId68"/>
    <p:sldId id="609" r:id="rId69"/>
    <p:sldId id="706" r:id="rId70"/>
    <p:sldId id="610" r:id="rId71"/>
    <p:sldId id="583" r:id="rId72"/>
    <p:sldId id="707" r:id="rId73"/>
    <p:sldId id="603" r:id="rId74"/>
    <p:sldId id="604" r:id="rId75"/>
    <p:sldId id="605" r:id="rId76"/>
    <p:sldId id="549" r:id="rId77"/>
    <p:sldId id="401" r:id="rId78"/>
    <p:sldId id="405" r:id="rId79"/>
    <p:sldId id="493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7442939-A2E6-46E3-8DA6-A14BFBAFC62B}">
          <p14:sldIdLst>
            <p14:sldId id="274"/>
            <p14:sldId id="520"/>
            <p14:sldId id="645"/>
            <p14:sldId id="708"/>
            <p14:sldId id="709"/>
          </p14:sldIdLst>
        </p14:section>
        <p14:section name="Front-End" id="{9973C9EE-E360-47E5-83D3-EB4610DF212A}">
          <p14:sldIdLst>
            <p14:sldId id="716"/>
            <p14:sldId id="581"/>
            <p14:sldId id="629"/>
            <p14:sldId id="598"/>
            <p14:sldId id="623"/>
            <p14:sldId id="661"/>
            <p14:sldId id="662"/>
            <p14:sldId id="664"/>
            <p14:sldId id="663"/>
            <p14:sldId id="619"/>
            <p14:sldId id="606"/>
            <p14:sldId id="667"/>
            <p14:sldId id="665"/>
            <p14:sldId id="666"/>
            <p14:sldId id="621"/>
            <p14:sldId id="669"/>
            <p14:sldId id="713"/>
            <p14:sldId id="670"/>
            <p14:sldId id="671"/>
            <p14:sldId id="634"/>
            <p14:sldId id="615"/>
            <p14:sldId id="672"/>
            <p14:sldId id="673"/>
            <p14:sldId id="674"/>
            <p14:sldId id="616"/>
            <p14:sldId id="675"/>
            <p14:sldId id="676"/>
            <p14:sldId id="617"/>
            <p14:sldId id="587"/>
            <p14:sldId id="697"/>
            <p14:sldId id="612"/>
          </p14:sldIdLst>
        </p14:section>
        <p14:section name="Back-End" id="{689B38C5-413E-4F88-90E0-7350F216725A}">
          <p14:sldIdLst>
            <p14:sldId id="717"/>
            <p14:sldId id="599"/>
            <p14:sldId id="595"/>
            <p14:sldId id="677"/>
            <p14:sldId id="622"/>
            <p14:sldId id="602"/>
            <p14:sldId id="678"/>
            <p14:sldId id="679"/>
            <p14:sldId id="618"/>
            <p14:sldId id="620"/>
            <p14:sldId id="690"/>
            <p14:sldId id="689"/>
            <p14:sldId id="691"/>
            <p14:sldId id="693"/>
            <p14:sldId id="695"/>
            <p14:sldId id="600"/>
            <p14:sldId id="611"/>
            <p14:sldId id="701"/>
            <p14:sldId id="702"/>
            <p14:sldId id="698"/>
            <p14:sldId id="613"/>
            <p14:sldId id="635"/>
          </p14:sldIdLst>
        </p14:section>
        <p14:section name="Internet of Things (IoT)" id="{74F22384-C978-471A-9494-4A25564F1C84}">
          <p14:sldIdLst>
            <p14:sldId id="720"/>
            <p14:sldId id="586"/>
            <p14:sldId id="696"/>
            <p14:sldId id="699"/>
            <p14:sldId id="700"/>
          </p14:sldIdLst>
        </p14:section>
        <p14:section name="Software Engineering" id="{686D4C98-1329-4AF4-BDB2-F609B0862BC4}">
          <p14:sldIdLst>
            <p14:sldId id="719"/>
            <p14:sldId id="703"/>
            <p14:sldId id="704"/>
            <p14:sldId id="705"/>
            <p14:sldId id="609"/>
            <p14:sldId id="706"/>
            <p14:sldId id="610"/>
            <p14:sldId id="583"/>
            <p14:sldId id="707"/>
            <p14:sldId id="603"/>
            <p14:sldId id="604"/>
            <p14:sldId id="605"/>
          </p14:sldIdLst>
        </p14:section>
        <p14:section name="Conclusion" id="{2B3D34B5-FDA6-4CAC-9AB8-A186C17906C2}">
          <p14:sldIdLst>
            <p14:sldId id="549"/>
            <p14:sldId id="401"/>
            <p14:sldId id="405"/>
            <p14:sldId id="4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B4C3"/>
    <a:srgbClr val="7A859E"/>
    <a:srgbClr val="00336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4" autoAdjust="0"/>
    <p:restoredTop sz="60176" autoAdjust="0"/>
  </p:normalViewPr>
  <p:slideViewPr>
    <p:cSldViewPr showGuides="1">
      <p:cViewPr varScale="1">
        <p:scale>
          <a:sx n="52" d="100"/>
          <a:sy n="52" d="100"/>
        </p:scale>
        <p:origin x="1819" y="43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8.11.2020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08-Nov-20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2AD983-B21E-4F25-8855-A3666226226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22245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810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119719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532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582801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322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95522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26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0668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6247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654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4C8B269A-F454-4312-89F8-6B41E0E5E0C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9349746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3896032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416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307314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7645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2790887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13E7E88C-3297-4E72-B4EE-ADBB58DCE3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698693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4126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6304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7289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59699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77016A77-FB3A-4DED-A566-F3768DAAFA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49135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0761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989721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0406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828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625528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560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2600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1538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3299213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b="0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099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77016A77-FB3A-4DED-A566-F3768DAAFA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589500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154817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13E7E88C-3297-4E72-B4EE-ADBB58DCE3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698693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9777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5570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9333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0503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13E7E88C-3297-4E72-B4EE-ADBB58DCE3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698693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7088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5081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733709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800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77016A77-FB3A-4DED-A566-F3768DAAFA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089030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2721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4138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316652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4021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7945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245318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912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4521818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872DF232-507C-4453-94CC-F801C1D4D21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2703261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1368DAC-E926-487D-B9D9-752D34E9D8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495302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13E7E88C-3297-4E72-B4EE-ADBB58DCE3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6986933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33FFFF10-C54E-4999-AC67-86B0E665B0E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91434631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28EAAC1-67AE-465B-928C-453DAC49E94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43415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164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167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70659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hyperlink" Target="https://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4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8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13" name="Picture Logo SoftUni" descr="SoftUni logo">
            <a:extLst>
              <a:ext uri="{FF2B5EF4-FFF2-40B4-BE49-F238E27FC236}">
                <a16:creationId xmlns:a16="http://schemas.microsoft.com/office/drawing/2014/main" id="{EE087A9D-E1A8-481F-B87A-960339053A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pic>
        <p:nvPicPr>
          <p:cNvPr id="15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97CCE6BE-B338-4AD6-B999-83F1D2CD9CC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1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Top">
            <a:extLst>
              <a:ext uri="{FF2B5EF4-FFF2-40B4-BE49-F238E27FC236}">
                <a16:creationId xmlns:a16="http://schemas.microsoft.com/office/drawing/2014/main" id="{82E8B98F-E363-4EFB-A9FA-F75C67708DA4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17" name="Logo Software University" descr="Software University logo">
            <a:extLst>
              <a:ext uri="{FF2B5EF4-FFF2-40B4-BE49-F238E27FC236}">
                <a16:creationId xmlns:a16="http://schemas.microsoft.com/office/drawing/2014/main" id="{2CEBA9DF-3216-4A01-A59F-B9834F2198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2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  <p:sp>
        <p:nvSpPr>
          <p:cNvPr id="2" name="Oval Center Icon">
            <a:extLst>
              <a:ext uri="{FF2B5EF4-FFF2-40B4-BE49-F238E27FC236}">
                <a16:creationId xmlns:a16="http://schemas.microsoft.com/office/drawing/2014/main" id="{1A623571-72CD-4A64-8FC0-DE4FF5B6C7D1}"/>
              </a:ext>
            </a:extLst>
          </p:cNvPr>
          <p:cNvSpPr>
            <a:spLocks noChangeAspect="1"/>
          </p:cNvSpPr>
          <p:nvPr userDrawn="1"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943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lvl1pPr>
              <a:defRPr/>
            </a:lvl1pPr>
          </a:lstStyle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37" name="Rectangle Bottom">
            <a:extLst>
              <a:ext uri="{FF2B5EF4-FFF2-40B4-BE49-F238E27FC236}">
                <a16:creationId xmlns:a16="http://schemas.microsoft.com/office/drawing/2014/main" id="{AE73256E-7CA1-44BB-9F3C-D9C221F3C970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8" name="Rectangle Bottom Copyright">
            <a:extLst>
              <a:ext uri="{FF2B5EF4-FFF2-40B4-BE49-F238E27FC236}">
                <a16:creationId xmlns:a16="http://schemas.microsoft.com/office/drawing/2014/main" id="{79D175F6-C259-4110-80B6-9A32B1C4976D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roup SoftUni Brands">
            <a:extLst>
              <a:ext uri="{FF2B5EF4-FFF2-40B4-BE49-F238E27FC236}">
                <a16:creationId xmlns:a16="http://schemas.microsoft.com/office/drawing/2014/main" id="{8928F33E-7398-4419-9728-E47581AC8F98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40" name="Picture SoftUni Kids Logo" descr="SoftUni Kids logo">
              <a:extLst>
                <a:ext uri="{FF2B5EF4-FFF2-40B4-BE49-F238E27FC236}">
                  <a16:creationId xmlns:a16="http://schemas.microsoft.com/office/drawing/2014/main" id="{F6A5CD2B-E92D-4AE8-A741-4612808AC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41" name="Picture SoftUni Foundation Logo" descr="SoftUni Foundation logo">
              <a:extLst>
                <a:ext uri="{FF2B5EF4-FFF2-40B4-BE49-F238E27FC236}">
                  <a16:creationId xmlns:a16="http://schemas.microsoft.com/office/drawing/2014/main" id="{71378FE0-0028-428D-B26E-A94D3D39791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42" name="Picture SoftUni Digital Logo" descr="SoftUni Digital logo">
              <a:extLst>
                <a:ext uri="{FF2B5EF4-FFF2-40B4-BE49-F238E27FC236}">
                  <a16:creationId xmlns:a16="http://schemas.microsoft.com/office/drawing/2014/main" id="{CBAA3E86-C877-4D90-89B7-0875D8C02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43" name="Picture SoftUni Creative Logo" descr="SoftUni Creative logo">
              <a:extLst>
                <a:ext uri="{FF2B5EF4-FFF2-40B4-BE49-F238E27FC236}">
                  <a16:creationId xmlns:a16="http://schemas.microsoft.com/office/drawing/2014/main" id="{9130A63B-DC5F-441F-914E-2700E2F41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44" name="Picture SoftUni Svetlina Logo" descr="SoftUni Svetlina logo">
              <a:extLst>
                <a:ext uri="{FF2B5EF4-FFF2-40B4-BE49-F238E27FC236}">
                  <a16:creationId xmlns:a16="http://schemas.microsoft.com/office/drawing/2014/main" id="{9D81F5FF-134F-450F-AE8B-5E2EEBF79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45" name="Picture Software University Logo" descr="Software University logo">
              <a:extLst>
                <a:ext uri="{FF2B5EF4-FFF2-40B4-BE49-F238E27FC236}">
                  <a16:creationId xmlns:a16="http://schemas.microsoft.com/office/drawing/2014/main" id="{F2AB8CA7-7177-4A50-ADDC-86857EA65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46" name="Straight Connector 6">
              <a:extLst>
                <a:ext uri="{FF2B5EF4-FFF2-40B4-BE49-F238E27FC236}">
                  <a16:creationId xmlns:a16="http://schemas.microsoft.com/office/drawing/2014/main" id="{2772B049-40BA-46B1-BBE9-4FD9F246E6B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5">
              <a:extLst>
                <a:ext uri="{FF2B5EF4-FFF2-40B4-BE49-F238E27FC236}">
                  <a16:creationId xmlns:a16="http://schemas.microsoft.com/office/drawing/2014/main" id="{C8D8E499-6A71-4E37-A79B-2772598906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">
              <a:extLst>
                <a:ext uri="{FF2B5EF4-FFF2-40B4-BE49-F238E27FC236}">
                  <a16:creationId xmlns:a16="http://schemas.microsoft.com/office/drawing/2014/main" id="{336DC888-E73A-4511-A762-D03E6364FE19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3">
              <a:extLst>
                <a:ext uri="{FF2B5EF4-FFF2-40B4-BE49-F238E27FC236}">
                  <a16:creationId xmlns:a16="http://schemas.microsoft.com/office/drawing/2014/main" id="{41BD2ED8-FE50-49EA-A1D4-E1A7BC45646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2">
              <a:extLst>
                <a:ext uri="{FF2B5EF4-FFF2-40B4-BE49-F238E27FC236}">
                  <a16:creationId xmlns:a16="http://schemas.microsoft.com/office/drawing/2014/main" id="{47769A18-F527-4E3F-A863-8E250A3F9CE6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1">
              <a:extLst>
                <a:ext uri="{FF2B5EF4-FFF2-40B4-BE49-F238E27FC236}">
                  <a16:creationId xmlns:a16="http://schemas.microsoft.com/office/drawing/2014/main" id="{EADE5D2F-C9DC-456D-8D48-F58A452CA3EB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Horizontal">
              <a:extLst>
                <a:ext uri="{FF2B5EF4-FFF2-40B4-BE49-F238E27FC236}">
                  <a16:creationId xmlns:a16="http://schemas.microsoft.com/office/drawing/2014/main" id="{1245AD4C-352A-4BA6-83B9-C750F7A83C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0">
              <a:extLst>
                <a:ext uri="{FF2B5EF4-FFF2-40B4-BE49-F238E27FC236}">
                  <a16:creationId xmlns:a16="http://schemas.microsoft.com/office/drawing/2014/main" id="{FEB33D97-91AA-4E12-BAF2-873300017241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SoftUni Logo" descr="SoftUni logo">
              <a:extLst>
                <a:ext uri="{FF2B5EF4-FFF2-40B4-BE49-F238E27FC236}">
                  <a16:creationId xmlns:a16="http://schemas.microsoft.com/office/drawing/2014/main" id="{F5E115A0-019F-4660-B980-C041E92F1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pic>
        <p:nvPicPr>
          <p:cNvPr id="56" name="Logo Software University" descr="Software University logo">
            <a:extLst>
              <a:ext uri="{FF2B5EF4-FFF2-40B4-BE49-F238E27FC236}">
                <a16:creationId xmlns:a16="http://schemas.microsoft.com/office/drawing/2014/main" id="{AE81F0F9-FF40-4D49-B0E7-D8C9F555CBD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Top">
            <a:extLst>
              <a:ext uri="{FF2B5EF4-FFF2-40B4-BE49-F238E27FC236}">
                <a16:creationId xmlns:a16="http://schemas.microsoft.com/office/drawing/2014/main" id="{AF2E34C9-A562-4005-AB80-44CB29D9D7A2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  <p:pic>
        <p:nvPicPr>
          <p:cNvPr id="14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8BD88854-FF2F-4B15-BE95-EB0E737B36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5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B73B3CB1-51A8-4234-A562-DBBCE3D6485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819125AC-7B6E-4DEC-98B7-E44144E9175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23" name="Logo Software University" descr="Software University logo">
            <a:extLst>
              <a:ext uri="{FF2B5EF4-FFF2-40B4-BE49-F238E27FC236}">
                <a16:creationId xmlns:a16="http://schemas.microsoft.com/office/drawing/2014/main" id="{1526321D-CC69-4810-843C-B4B4F3729AF3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3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8778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Top">
            <a:extLst>
              <a:ext uri="{FF2B5EF4-FFF2-40B4-BE49-F238E27FC236}">
                <a16:creationId xmlns:a16="http://schemas.microsoft.com/office/drawing/2014/main" id="{591F5507-3A9D-476B-8AF5-300B4EA4F3E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9" name="Logo Software University" descr="Software University logo">
            <a:extLst>
              <a:ext uri="{FF2B5EF4-FFF2-40B4-BE49-F238E27FC236}">
                <a16:creationId xmlns:a16="http://schemas.microsoft.com/office/drawing/2014/main" id="{F8BF946E-C8FD-4086-9841-EBEE934117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Logo Software University" descr="Software University logo">
            <a:extLst>
              <a:ext uri="{FF2B5EF4-FFF2-40B4-BE49-F238E27FC236}">
                <a16:creationId xmlns:a16="http://schemas.microsoft.com/office/drawing/2014/main" id="{5D1C0B52-ED92-4306-B150-29C288DD68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21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26" name="Logo Software University" descr="Software University logo">
            <a:extLst>
              <a:ext uri="{FF2B5EF4-FFF2-40B4-BE49-F238E27FC236}">
                <a16:creationId xmlns:a16="http://schemas.microsoft.com/office/drawing/2014/main" id="{259B1749-AF84-4D39-B529-4165B92539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3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Rectangle Left">
            <a:extLst>
              <a:ext uri="{FF2B5EF4-FFF2-40B4-BE49-F238E27FC236}">
                <a16:creationId xmlns:a16="http://schemas.microsoft.com/office/drawing/2014/main" id="{AADABDB1-7BE5-48B7-9C9F-6CF75949951E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26" name="Picture Bulb" descr="Bulb">
            <a:extLst>
              <a:ext uri="{FF2B5EF4-FFF2-40B4-BE49-F238E27FC236}">
                <a16:creationId xmlns:a16="http://schemas.microsoft.com/office/drawing/2014/main" id="{0C48654A-7D95-49CD-AD2A-814FE185CE7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86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Top">
            <a:extLst>
              <a:ext uri="{FF2B5EF4-FFF2-40B4-BE49-F238E27FC236}">
                <a16:creationId xmlns:a16="http://schemas.microsoft.com/office/drawing/2014/main" id="{374D9EE8-3FEA-4740-8091-A3771F035EE5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13" name="Logo Software University" descr="Software University logo">
            <a:extLst>
              <a:ext uri="{FF2B5EF4-FFF2-40B4-BE49-F238E27FC236}">
                <a16:creationId xmlns:a16="http://schemas.microsoft.com/office/drawing/2014/main" id="{9E95C828-1474-4AB7-B73E-9887829FE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6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Top">
            <a:extLst>
              <a:ext uri="{FF2B5EF4-FFF2-40B4-BE49-F238E27FC236}">
                <a16:creationId xmlns:a16="http://schemas.microsoft.com/office/drawing/2014/main" id="{4D55FD73-1C9D-4233-95F5-D9CACB8DCC37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5A83D563-2AE6-4BFF-8295-86BF24D16B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70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Top">
            <a:extLst>
              <a:ext uri="{FF2B5EF4-FFF2-40B4-BE49-F238E27FC236}">
                <a16:creationId xmlns:a16="http://schemas.microsoft.com/office/drawing/2014/main" id="{75565C3C-01C8-4152-AA04-C97D3EB4AC69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17" name="Logo Software University" descr="Software University logo">
            <a:extLst>
              <a:ext uri="{FF2B5EF4-FFF2-40B4-BE49-F238E27FC236}">
                <a16:creationId xmlns:a16="http://schemas.microsoft.com/office/drawing/2014/main" id="{7C835D8D-8498-441D-823E-EA36882EF9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03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0749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4" r:id="rId11"/>
    <p:sldLayoutId id="2147483702" r:id="rId12"/>
    <p:sldLayoutId id="2147483703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RESTful-API-j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2.wdp"/><Relationship Id="rId5" Type="http://schemas.openxmlformats.org/officeDocument/2006/relationships/image" Target="../media/image30.png"/><Relationship Id="rId4" Type="http://schemas.openxmlformats.org/officeDocument/2006/relationships/hyperlink" Target="https://repl.it/@nakov/RESTful-API-client-example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repl.it/@nakov/Handlebars-example-JS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routing-with-sammy-j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8.png"/><Relationship Id="rId4" Type="http://schemas.openxmlformats.org/officeDocument/2006/relationships/hyperlink" Target="https://repl.it/@nakov/react-js-example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snack.expo.io/@nakov/summator-react-native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5.png"/><Relationship Id="rId5" Type="http://schemas.openxmlformats.org/officeDocument/2006/relationships/hyperlink" Target="https://www.w3schools.com/sql/" TargetMode="External"/><Relationship Id="rId4" Type="http://schemas.microsoft.com/office/2007/relationships/hdphoto" Target="../media/hdphoto4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jaydata-orm-example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MVC-express-pug-example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play-with-docker.com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localhost:8080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play-with-docker.com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5.wdp"/><Relationship Id="rId4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bash-shell-example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hjgbxEoS5TX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wbs/bootstrap/issues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html5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mocha-unit-test-example-js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6.wdp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ftUni/playground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github.com/SoftUni/playground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HPpU2eCV/company-web-site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softuni.org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0.png"/><Relationship Id="rId4" Type="http://schemas.openxmlformats.org/officeDocument/2006/relationships/hyperlink" Target="https://softuni.b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repl.it/@nakov/summator-js-d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E2520411-6326-473B-BB52-BB5A364D22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https://softuni.bg</a:t>
            </a:r>
            <a:endParaRPr lang="en-US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AC32CB05-E0EC-4C0B-AA8A-42F37DB72B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A55495CA-BD53-4430-B570-56336C3B95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3F7F9834-3405-4C4C-ADF7-0EACA241E4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931A062-40B1-4429-B72D-4CEB5A2AD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038" y="1268194"/>
            <a:ext cx="11083925" cy="11961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Fundamental Concepts and Paradigms</a:t>
            </a:r>
            <a:br>
              <a:rPr lang="en-US" dirty="0"/>
            </a:br>
            <a:r>
              <a:rPr lang="en-US" dirty="0"/>
              <a:t>in the Software Engineering Profession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54038" y="279000"/>
            <a:ext cx="11083925" cy="970915"/>
          </a:xfrm>
        </p:spPr>
        <p:txBody>
          <a:bodyPr>
            <a:noAutofit/>
          </a:bodyPr>
          <a:lstStyle/>
          <a:p>
            <a:r>
              <a:rPr lang="en-US" sz="5400" dirty="0"/>
              <a:t>Software Development Concepts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458110D-514A-40D1-8C1C-342F98BD1E1A}"/>
              </a:ext>
            </a:extLst>
          </p:cNvPr>
          <p:cNvGrpSpPr/>
          <p:nvPr/>
        </p:nvGrpSpPr>
        <p:grpSpPr>
          <a:xfrm>
            <a:off x="609600" y="2664000"/>
            <a:ext cx="7961400" cy="1980000"/>
            <a:chOff x="1236000" y="2574000"/>
            <a:chExt cx="7051487" cy="1906498"/>
          </a:xfrm>
        </p:grpSpPr>
        <p:pic>
          <p:nvPicPr>
            <p:cNvPr id="1028" name="Picture 4" descr="Software Engineer vs. Software Developer: Know the Differences ...">
              <a:extLst>
                <a:ext uri="{FF2B5EF4-FFF2-40B4-BE49-F238E27FC236}">
                  <a16:creationId xmlns:a16="http://schemas.microsoft.com/office/drawing/2014/main" id="{70695587-941F-4C7E-BCDF-092A4978C4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1221" y="2574000"/>
              <a:ext cx="3546266" cy="1906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What Is Software Engineering And It's Importance In Our Daily life ...">
              <a:extLst>
                <a:ext uri="{FF2B5EF4-FFF2-40B4-BE49-F238E27FC236}">
                  <a16:creationId xmlns:a16="http://schemas.microsoft.com/office/drawing/2014/main" id="{54DE3F7E-ECEF-44F1-B9B1-D794160FA7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6000" y="2574000"/>
              <a:ext cx="3975955" cy="1906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5752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8362F6F9-1290-4F05-BC31-92091C0AE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AF3DF-082C-47B7-B837-931F739A62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AJAX</a:t>
            </a:r>
            <a:r>
              <a:rPr lang="en-US" dirty="0"/>
              <a:t> is a technology for asynchronous execution of HTTP requests from client-side JavaScript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200"/>
              </a:spcBef>
            </a:pPr>
            <a:r>
              <a:rPr lang="en-US" b="1" dirty="0"/>
              <a:t>RESTful APIs</a:t>
            </a:r>
            <a:r>
              <a:rPr lang="en-US" dirty="0"/>
              <a:t> are HTTP-based Web services</a:t>
            </a:r>
          </a:p>
          <a:p>
            <a:pPr lvl="1"/>
            <a:r>
              <a:rPr lang="en-US" dirty="0"/>
              <a:t>The HTTP methods </a:t>
            </a:r>
            <a:r>
              <a:rPr lang="en-US" b="1" dirty="0"/>
              <a:t>GET</a:t>
            </a:r>
            <a:r>
              <a:rPr lang="en-US" dirty="0"/>
              <a:t>, </a:t>
            </a:r>
            <a:r>
              <a:rPr lang="en-US" b="1" dirty="0"/>
              <a:t>POST</a:t>
            </a:r>
            <a:r>
              <a:rPr lang="en-US" dirty="0"/>
              <a:t>, </a:t>
            </a:r>
            <a:r>
              <a:rPr lang="en-US" b="1" dirty="0"/>
              <a:t>PUT</a:t>
            </a:r>
            <a:r>
              <a:rPr lang="en-US" dirty="0"/>
              <a:t> and </a:t>
            </a:r>
            <a:r>
              <a:rPr lang="en-US" b="1" dirty="0"/>
              <a:t>DELETE</a:t>
            </a:r>
            <a:br>
              <a:rPr lang="en-US" dirty="0"/>
            </a:br>
            <a:r>
              <a:rPr lang="en-US" dirty="0"/>
              <a:t>retrieve, create, modify and delete data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92430-3613-4AA6-A6D5-F728026F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AJAX and RESTful APIs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F02D25-D4F2-4238-B199-066C38F324D9}"/>
              </a:ext>
            </a:extLst>
          </p:cNvPr>
          <p:cNvSpPr txBox="1">
            <a:spLocks/>
          </p:cNvSpPr>
          <p:nvPr/>
        </p:nvSpPr>
        <p:spPr>
          <a:xfrm>
            <a:off x="720680" y="2457662"/>
            <a:ext cx="10710000" cy="200321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let httpRequest = </a:t>
            </a:r>
            <a:r>
              <a:rPr lang="en-US" sz="2400" noProof="1">
                <a:solidFill>
                  <a:schemeClr val="bg1"/>
                </a:solidFill>
              </a:rPr>
              <a:t>fetch</a:t>
            </a:r>
            <a:r>
              <a:rPr lang="en-US" sz="2400" noProof="1"/>
              <a:t>('</a:t>
            </a:r>
            <a:r>
              <a:rPr lang="en-US" sz="2400" noProof="1">
                <a:latin typeface="+mn-lt"/>
              </a:rPr>
              <a:t>https://some-url…'</a:t>
            </a:r>
            <a:r>
              <a:rPr lang="en-US" sz="2400" noProof="1"/>
              <a:t>);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httpRequest.then(function(httpResponse) {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// </a:t>
            </a:r>
            <a:r>
              <a:rPr lang="en-US" sz="2400" noProof="1">
                <a:latin typeface="+mn-lt"/>
              </a:rPr>
              <a:t>Process the HTTP response here and update the DOM tree …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});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5D62F9-FA92-4E26-B9DF-098577627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61000" y="2588151"/>
            <a:ext cx="1767993" cy="176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69CB6E-A5F4-4FAA-856A-136B91A737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CFFD8-FFAE-413E-BE02-DD386EEF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 Server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432C1F4-D90C-46B3-B621-0A74B45143CB}"/>
              </a:ext>
            </a:extLst>
          </p:cNvPr>
          <p:cNvSpPr txBox="1">
            <a:spLocks/>
          </p:cNvSpPr>
          <p:nvPr/>
        </p:nvSpPr>
        <p:spPr>
          <a:xfrm>
            <a:off x="720680" y="1359000"/>
            <a:ext cx="10710000" cy="523486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const express = require('express');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const app = express();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app.use(require('cors')());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app.use(require('body-parser').json());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let todoList = ['</a:t>
            </a:r>
            <a:r>
              <a:rPr lang="en-US" sz="2200" noProof="1">
                <a:latin typeface="+mn-lt"/>
              </a:rPr>
              <a:t>Learn HTML</a:t>
            </a:r>
            <a:r>
              <a:rPr lang="en-US" sz="2200" noProof="1"/>
              <a:t>', '</a:t>
            </a:r>
            <a:r>
              <a:rPr lang="en-US" sz="2200" noProof="1">
                <a:latin typeface="+mn-lt"/>
              </a:rPr>
              <a:t>Learn CSS</a:t>
            </a:r>
            <a:r>
              <a:rPr lang="en-US" sz="2200" noProof="1"/>
              <a:t>'];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app.</a:t>
            </a:r>
            <a:r>
              <a:rPr lang="en-US" sz="2200" noProof="1">
                <a:solidFill>
                  <a:schemeClr val="bg1"/>
                </a:solidFill>
              </a:rPr>
              <a:t>get</a:t>
            </a:r>
            <a:r>
              <a:rPr lang="en-US" sz="2200" noProof="1"/>
              <a:t>('/todo-list', (req, res) =&gt;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res.json(todoList);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});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app.</a:t>
            </a:r>
            <a:r>
              <a:rPr lang="en-US" sz="2200" noProof="1">
                <a:solidFill>
                  <a:schemeClr val="bg1"/>
                </a:solidFill>
              </a:rPr>
              <a:t>post</a:t>
            </a:r>
            <a:r>
              <a:rPr lang="en-US" sz="2200" noProof="1"/>
              <a:t>('/todo-list', (req, res) =&gt;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todoList.push(req.body.todoText);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res.sendStatus(200);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});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app.</a:t>
            </a:r>
            <a:r>
              <a:rPr lang="en-US" sz="2200" noProof="1">
                <a:solidFill>
                  <a:schemeClr val="bg1"/>
                </a:solidFill>
              </a:rPr>
              <a:t>listen</a:t>
            </a:r>
            <a:r>
              <a:rPr lang="en-US" sz="2200" noProof="1"/>
              <a:t>(8080);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B078E0-40E2-48D4-A1DC-F6DC36A38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000" y="1296993"/>
            <a:ext cx="4818287" cy="1621276"/>
          </a:xfrm>
          <a:prstGeom prst="rect">
            <a:avLst/>
          </a:prstGeom>
          <a:ln>
            <a:solidFill>
              <a:srgbClr val="ADB4C3"/>
            </a:solidFill>
          </a:ln>
        </p:spPr>
      </p:pic>
    </p:spTree>
    <p:extLst>
      <p:ext uri="{BB962C8B-B14F-4D97-AF65-F5344CB8AC3E}">
        <p14:creationId xmlns:p14="http://schemas.microsoft.com/office/powerpoint/2010/main" val="53608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501A9F-0CDF-47CF-9F84-DDA9568E94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089A28-9E54-4195-8FF5-6A8DC979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 Client 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F5E08C8-956B-4C24-9DAF-4667FE8DFF25}"/>
              </a:ext>
            </a:extLst>
          </p:cNvPr>
          <p:cNvSpPr txBox="1">
            <a:spLocks/>
          </p:cNvSpPr>
          <p:nvPr/>
        </p:nvSpPr>
        <p:spPr>
          <a:xfrm>
            <a:off x="720680" y="1391241"/>
            <a:ext cx="10710000" cy="455775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&lt;button id="load"&gt;Load TODOs&lt;/button&gt;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&lt;ul id="todo-list"&gt;&lt;/ul&gt;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&lt;input type="text" id="todo" /&gt;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&lt;button id="add"&gt;Add TODO&lt;/button&gt;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&lt;script&gt;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const apiUrl = 'https://restful-api-js.nakov.repl.co/todo-list';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</a:t>
            </a:r>
            <a:r>
              <a:rPr lang="en-US" sz="2200" noProof="1">
                <a:solidFill>
                  <a:schemeClr val="bg1"/>
                </a:solidFill>
              </a:rPr>
              <a:t>document.getElementById</a:t>
            </a:r>
            <a:r>
              <a:rPr lang="en-US" sz="2200" noProof="1"/>
              <a:t>("load").</a:t>
            </a:r>
            <a:r>
              <a:rPr lang="en-US" sz="2200" noProof="1">
                <a:solidFill>
                  <a:schemeClr val="bg1"/>
                </a:solidFill>
              </a:rPr>
              <a:t>onclick</a:t>
            </a:r>
            <a:r>
              <a:rPr lang="en-US" sz="2200" noProof="1"/>
              <a:t> = loadTodos;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</a:t>
            </a:r>
            <a:r>
              <a:rPr lang="en-US" sz="2200" noProof="1">
                <a:solidFill>
                  <a:schemeClr val="bg1"/>
                </a:solidFill>
              </a:rPr>
              <a:t>document.getElementById</a:t>
            </a:r>
            <a:r>
              <a:rPr lang="en-US" sz="2200" noProof="1"/>
              <a:t>("add").</a:t>
            </a:r>
            <a:r>
              <a:rPr lang="en-US" sz="2200" noProof="1">
                <a:solidFill>
                  <a:schemeClr val="bg1"/>
                </a:solidFill>
              </a:rPr>
              <a:t>onclick</a:t>
            </a:r>
            <a:r>
              <a:rPr lang="en-US" sz="2200" noProof="1"/>
              <a:t> = addTodo;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async function </a:t>
            </a:r>
            <a:r>
              <a:rPr lang="en-US" sz="2200" noProof="1">
                <a:solidFill>
                  <a:schemeClr val="bg1"/>
                </a:solidFill>
              </a:rPr>
              <a:t>loadTodos</a:t>
            </a:r>
            <a:r>
              <a:rPr lang="en-US" sz="2200" noProof="1"/>
              <a:t>() { …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async function </a:t>
            </a:r>
            <a:r>
              <a:rPr lang="en-US" sz="2200" noProof="1">
                <a:solidFill>
                  <a:schemeClr val="bg1"/>
                </a:solidFill>
              </a:rPr>
              <a:t>addTodo</a:t>
            </a:r>
            <a:r>
              <a:rPr lang="en-US" sz="2200" noProof="1"/>
              <a:t>() { …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&lt;/script&gt;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6554D4-3F71-4D56-A5B2-E7577F889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014" y="1269000"/>
            <a:ext cx="4695825" cy="2333625"/>
          </a:xfrm>
          <a:prstGeom prst="rect">
            <a:avLst/>
          </a:prstGeom>
          <a:ln>
            <a:solidFill>
              <a:srgbClr val="ADB4C3"/>
            </a:solidFill>
          </a:ln>
        </p:spPr>
      </p:pic>
    </p:spTree>
    <p:extLst>
      <p:ext uri="{BB962C8B-B14F-4D97-AF65-F5344CB8AC3E}">
        <p14:creationId xmlns:p14="http://schemas.microsoft.com/office/powerpoint/2010/main" val="1061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501A9F-0CDF-47CF-9F84-DDA9568E94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089A28-9E54-4195-8FF5-6A8DC979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 Client – Example (2)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F5E08C8-956B-4C24-9DAF-4667FE8DFF25}"/>
              </a:ext>
            </a:extLst>
          </p:cNvPr>
          <p:cNvSpPr txBox="1">
            <a:spLocks/>
          </p:cNvSpPr>
          <p:nvPr/>
        </p:nvSpPr>
        <p:spPr>
          <a:xfrm>
            <a:off x="720680" y="1391241"/>
            <a:ext cx="10710000" cy="44266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async function </a:t>
            </a:r>
            <a:r>
              <a:rPr lang="en-US" sz="2500" noProof="1">
                <a:solidFill>
                  <a:schemeClr val="bg1"/>
                </a:solidFill>
              </a:rPr>
              <a:t>loadTodos</a:t>
            </a:r>
            <a:r>
              <a:rPr lang="en-US" sz="2500" noProof="1"/>
              <a:t>()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let response = </a:t>
            </a:r>
            <a:r>
              <a:rPr lang="en-US" sz="2500" noProof="1">
                <a:solidFill>
                  <a:schemeClr val="bg1"/>
                </a:solidFill>
              </a:rPr>
              <a:t>await</a:t>
            </a:r>
            <a:r>
              <a:rPr lang="en-US" sz="2500" noProof="1"/>
              <a:t> </a:t>
            </a:r>
            <a:r>
              <a:rPr lang="en-US" sz="2500" noProof="1">
                <a:solidFill>
                  <a:schemeClr val="bg1"/>
                </a:solidFill>
              </a:rPr>
              <a:t>fetch</a:t>
            </a:r>
            <a:r>
              <a:rPr lang="en-US" sz="2500" noProof="1"/>
              <a:t>(apiUrl);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let todos = </a:t>
            </a:r>
            <a:r>
              <a:rPr lang="en-US" sz="2500" noProof="1">
                <a:solidFill>
                  <a:schemeClr val="bg1"/>
                </a:solidFill>
              </a:rPr>
              <a:t>await</a:t>
            </a:r>
            <a:r>
              <a:rPr lang="en-US" sz="2500" noProof="1"/>
              <a:t> response.</a:t>
            </a:r>
            <a:r>
              <a:rPr lang="en-US" sz="2500" noProof="1">
                <a:solidFill>
                  <a:schemeClr val="bg1"/>
                </a:solidFill>
              </a:rPr>
              <a:t>json</a:t>
            </a:r>
            <a:r>
              <a:rPr lang="en-US" sz="2500" noProof="1"/>
              <a:t>();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document.getElementById("todo-list").innerHTML = "";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todos.forEach(function(todo)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let li = document.createElement("li");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li.appendChild(document.createTextNode(todo));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document.getElementById("todo-list").appendChild(li);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1881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501A9F-0CDF-47CF-9F84-DDA9568E94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089A28-9E54-4195-8FF5-6A8DC979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 Client – Example (3)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F5E08C8-956B-4C24-9DAF-4667FE8DFF25}"/>
              </a:ext>
            </a:extLst>
          </p:cNvPr>
          <p:cNvSpPr txBox="1">
            <a:spLocks/>
          </p:cNvSpPr>
          <p:nvPr/>
        </p:nvSpPr>
        <p:spPr>
          <a:xfrm>
            <a:off x="720680" y="1391241"/>
            <a:ext cx="10710000" cy="400350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async function </a:t>
            </a:r>
            <a:r>
              <a:rPr lang="en-US" sz="2500" noProof="1">
                <a:solidFill>
                  <a:schemeClr val="bg1"/>
                </a:solidFill>
              </a:rPr>
              <a:t>addTodo</a:t>
            </a:r>
            <a:r>
              <a:rPr lang="en-US" sz="2500" noProof="1"/>
              <a:t>()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let todoText = document.getElementById("todo").value;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let response = await </a:t>
            </a:r>
            <a:r>
              <a:rPr lang="en-US" sz="2500" noProof="1">
                <a:solidFill>
                  <a:schemeClr val="bg1"/>
                </a:solidFill>
              </a:rPr>
              <a:t>fetch</a:t>
            </a:r>
            <a:r>
              <a:rPr lang="en-US" sz="2500" noProof="1"/>
              <a:t>(apiUrl,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method: '</a:t>
            </a:r>
            <a:r>
              <a:rPr lang="en-US" sz="2500" noProof="1">
                <a:solidFill>
                  <a:schemeClr val="bg1"/>
                </a:solidFill>
              </a:rPr>
              <a:t>post</a:t>
            </a:r>
            <a:r>
              <a:rPr lang="en-US" sz="2500" noProof="1"/>
              <a:t>',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headers: { 'Content-Type': 'application/json' },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body: JSON.stringify({todoText})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loadTodos();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2452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493212"/>
            <a:ext cx="6065837" cy="69850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1494000"/>
            <a:ext cx="6065837" cy="1089212"/>
          </a:xfrm>
        </p:spPr>
        <p:txBody>
          <a:bodyPr/>
          <a:lstStyle/>
          <a:p>
            <a:r>
              <a:rPr lang="en-US" dirty="0"/>
              <a:t>AJAX and REST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BE7E77-C414-40B1-BE4B-A21026B6B43A}"/>
              </a:ext>
            </a:extLst>
          </p:cNvPr>
          <p:cNvSpPr/>
          <p:nvPr/>
        </p:nvSpPr>
        <p:spPr>
          <a:xfrm>
            <a:off x="5841725" y="3258212"/>
            <a:ext cx="48630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3"/>
              </a:rPr>
              <a:t>https://repl.it/@nakov/RESTful-API-js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0F26FD-F157-475B-BF59-EB9BA844E7B6}"/>
              </a:ext>
            </a:extLst>
          </p:cNvPr>
          <p:cNvSpPr/>
          <p:nvPr/>
        </p:nvSpPr>
        <p:spPr>
          <a:xfrm>
            <a:off x="5020346" y="3807232"/>
            <a:ext cx="65058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4"/>
              </a:rPr>
              <a:t>https://repl.it/@nakov/RESTful-API-client-example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440492-3578-4A26-A02E-67BA9856E8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32338" y="1707299"/>
            <a:ext cx="2147641" cy="233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5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77463"/>
            <a:ext cx="11818096" cy="5528766"/>
          </a:xfrm>
        </p:spPr>
        <p:txBody>
          <a:bodyPr/>
          <a:lstStyle/>
          <a:p>
            <a:r>
              <a:rPr lang="en-US" b="1" dirty="0"/>
              <a:t>Templating engines </a:t>
            </a:r>
            <a:r>
              <a:rPr lang="en-US" dirty="0"/>
              <a:t>render data as HTML through a </a:t>
            </a:r>
            <a:r>
              <a:rPr lang="en-US" b="1" dirty="0"/>
              <a:t>template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Templating Engines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93A1D60-F17C-41EC-A308-5B5949292A00}"/>
              </a:ext>
            </a:extLst>
          </p:cNvPr>
          <p:cNvGrpSpPr/>
          <p:nvPr/>
        </p:nvGrpSpPr>
        <p:grpSpPr>
          <a:xfrm>
            <a:off x="7644132" y="2213910"/>
            <a:ext cx="3905097" cy="2213655"/>
            <a:chOff x="7644132" y="2213910"/>
            <a:chExt cx="3905097" cy="2213655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6D1CE51-5357-47E1-BB1F-BF87990C9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44132" y="2213910"/>
              <a:ext cx="3905097" cy="2213655"/>
            </a:xfrm>
            <a:prstGeom prst="rect">
              <a:avLst/>
            </a:prstGeom>
          </p:spPr>
        </p:pic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D6A0A28-8032-4900-8E0A-656B40D0B451}"/>
                </a:ext>
              </a:extLst>
            </p:cNvPr>
            <p:cNvSpPr/>
            <p:nvPr/>
          </p:nvSpPr>
          <p:spPr>
            <a:xfrm>
              <a:off x="9266425" y="2235316"/>
              <a:ext cx="8675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200" b="1" dirty="0"/>
                <a:t>HTML</a:t>
              </a:r>
              <a:endParaRPr lang="en-US" sz="2200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5E37B2B-9E8C-4038-82AB-BC39E48B8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922035" y="2772342"/>
              <a:ext cx="3362325" cy="1514475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C0B5B45-8C96-48AF-B0B7-028F998838BC}"/>
              </a:ext>
            </a:extLst>
          </p:cNvPr>
          <p:cNvGrpSpPr/>
          <p:nvPr/>
        </p:nvGrpSpPr>
        <p:grpSpPr>
          <a:xfrm>
            <a:off x="5356122" y="2966586"/>
            <a:ext cx="1795705" cy="2206791"/>
            <a:chOff x="5577645" y="2917266"/>
            <a:chExt cx="1795705" cy="220679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530A360-2986-4F92-95D2-E56106D26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77645" y="2917266"/>
              <a:ext cx="1795705" cy="1468709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303C10B-8A1A-429F-BF36-D60FD3453A58}"/>
                </a:ext>
              </a:extLst>
            </p:cNvPr>
            <p:cNvSpPr/>
            <p:nvPr/>
          </p:nvSpPr>
          <p:spPr>
            <a:xfrm>
              <a:off x="5746611" y="4354616"/>
              <a:ext cx="1457771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200" b="1" dirty="0"/>
                <a:t>templating</a:t>
              </a:r>
            </a:p>
            <a:p>
              <a:pPr algn="ctr"/>
              <a:r>
                <a:rPr lang="en-US" sz="2200" b="1" dirty="0"/>
                <a:t>engine</a:t>
              </a:r>
              <a:endParaRPr lang="en-US" sz="2200" dirty="0"/>
            </a:p>
          </p:txBody>
        </p:sp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id="{8C3AD98E-BDDC-44AE-B8FD-81B19F36E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81453">
            <a:off x="6877534" y="2960648"/>
            <a:ext cx="1169501" cy="67353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51A8C8E7-E1B6-417A-B4C6-BFED7D78A5A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506"/>
          <a:stretch/>
        </p:blipFill>
        <p:spPr>
          <a:xfrm rot="20647578">
            <a:off x="4628419" y="2426152"/>
            <a:ext cx="1565268" cy="1218293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0733894-C959-4958-9BC4-E4EA5FEEE23C}"/>
              </a:ext>
            </a:extLst>
          </p:cNvPr>
          <p:cNvGrpSpPr/>
          <p:nvPr/>
        </p:nvGrpSpPr>
        <p:grpSpPr>
          <a:xfrm>
            <a:off x="381000" y="1917662"/>
            <a:ext cx="4677524" cy="2076755"/>
            <a:chOff x="592053" y="2043822"/>
            <a:chExt cx="4677524" cy="2076755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CA45480-8BB5-4FA3-9F65-26DCE2086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053" y="2043822"/>
              <a:ext cx="4677524" cy="207675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8B1CB0B-52A9-42B9-A78C-3BC5F845F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52378" y="2568623"/>
              <a:ext cx="3881679" cy="1425119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1C23416-832E-4F3E-9998-3D25008149F5}"/>
                </a:ext>
              </a:extLst>
            </p:cNvPr>
            <p:cNvSpPr/>
            <p:nvPr/>
          </p:nvSpPr>
          <p:spPr>
            <a:xfrm>
              <a:off x="2308658" y="2065228"/>
              <a:ext cx="124431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200" b="1" dirty="0"/>
                <a:t>template</a:t>
              </a:r>
              <a:endParaRPr lang="en-US" sz="2200" dirty="0"/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91CAA444-C0E3-4FF1-9015-F91B9EAE67F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000"/>
          <a:stretch/>
        </p:blipFill>
        <p:spPr>
          <a:xfrm rot="766357">
            <a:off x="4261784" y="4715801"/>
            <a:ext cx="1911261" cy="1959459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48AFC9CF-DA39-4877-A856-7CF6A4A90F04}"/>
              </a:ext>
            </a:extLst>
          </p:cNvPr>
          <p:cNvGrpSpPr/>
          <p:nvPr/>
        </p:nvGrpSpPr>
        <p:grpSpPr>
          <a:xfrm>
            <a:off x="381000" y="4288298"/>
            <a:ext cx="4677524" cy="2290702"/>
            <a:chOff x="592053" y="4333298"/>
            <a:chExt cx="4677524" cy="229070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22B80A4-6929-40D6-AC13-18ECA53FA92E}"/>
                </a:ext>
              </a:extLst>
            </p:cNvPr>
            <p:cNvGrpSpPr/>
            <p:nvPr/>
          </p:nvGrpSpPr>
          <p:grpSpPr>
            <a:xfrm>
              <a:off x="592053" y="4333298"/>
              <a:ext cx="4677524" cy="2290702"/>
              <a:chOff x="592053" y="2043822"/>
              <a:chExt cx="4677524" cy="2076755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53D83B8F-F33C-47C3-806C-D115B35493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053" y="2043822"/>
                <a:ext cx="4677524" cy="2076755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D79BDAC-196D-494E-8284-955742680038}"/>
                  </a:ext>
                </a:extLst>
              </p:cNvPr>
              <p:cNvSpPr/>
              <p:nvPr/>
            </p:nvSpPr>
            <p:spPr>
              <a:xfrm>
                <a:off x="2577482" y="2075431"/>
                <a:ext cx="706668" cy="390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200" b="1" dirty="0"/>
                  <a:t>data</a:t>
                </a:r>
                <a:endParaRPr lang="en-US" sz="2200" dirty="0"/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6F9382-448A-48C2-9797-66D0F5703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55010" y="4849298"/>
              <a:ext cx="3976007" cy="1706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15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23999"/>
            <a:ext cx="11818096" cy="5500891"/>
          </a:xfrm>
        </p:spPr>
        <p:txBody>
          <a:bodyPr/>
          <a:lstStyle/>
          <a:p>
            <a:r>
              <a:rPr lang="en-US" dirty="0"/>
              <a:t>Sample </a:t>
            </a:r>
            <a:r>
              <a:rPr lang="en-US" b="1" dirty="0"/>
              <a:t>template</a:t>
            </a:r>
            <a:r>
              <a:rPr lang="en-US" dirty="0"/>
              <a:t> for rendering list of students (using the </a:t>
            </a:r>
            <a:r>
              <a:rPr lang="en-US" b="1" dirty="0"/>
              <a:t>handlebars</a:t>
            </a:r>
            <a:r>
              <a:rPr lang="en-US" dirty="0"/>
              <a:t> engine syntax):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Templating Engines Example – Template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5E04EA0-FA29-4B8F-9293-A408B42C67B9}"/>
              </a:ext>
            </a:extLst>
          </p:cNvPr>
          <p:cNvSpPr txBox="1">
            <a:spLocks/>
          </p:cNvSpPr>
          <p:nvPr/>
        </p:nvSpPr>
        <p:spPr>
          <a:xfrm>
            <a:off x="554182" y="2497391"/>
            <a:ext cx="11083636" cy="395759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&lt;script id="studentsTpl" type="</a:t>
            </a:r>
            <a:r>
              <a:rPr lang="en-US" sz="2600" noProof="1">
                <a:solidFill>
                  <a:schemeClr val="bg1"/>
                </a:solidFill>
              </a:rPr>
              <a:t>text/x-handlebars-template</a:t>
            </a:r>
            <a:r>
              <a:rPr lang="en-US" sz="2600" noProof="1"/>
              <a:t>"&gt;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&lt;h1&gt;Students (</a:t>
            </a:r>
            <a:r>
              <a:rPr lang="en-US" sz="2600" noProof="1">
                <a:solidFill>
                  <a:schemeClr val="bg1"/>
                </a:solidFill>
              </a:rPr>
              <a:t>{{students.length}}</a:t>
            </a:r>
            <a:r>
              <a:rPr lang="en-US" sz="2600" noProof="1"/>
              <a:t>)&lt;/h1&gt;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&lt;ul&gt;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</a:t>
            </a:r>
            <a:r>
              <a:rPr lang="en-US" sz="2600" noProof="1">
                <a:solidFill>
                  <a:schemeClr val="bg1"/>
                </a:solidFill>
              </a:rPr>
              <a:t>{{#each students}}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  &lt;li&gt;</a:t>
            </a:r>
            <a:r>
              <a:rPr lang="en-US" sz="2600" noProof="1">
                <a:solidFill>
                  <a:schemeClr val="bg1"/>
                </a:solidFill>
              </a:rPr>
              <a:t>{{name}}</a:t>
            </a:r>
            <a:r>
              <a:rPr lang="en-US" sz="2600" noProof="1"/>
              <a:t> (graduated </a:t>
            </a:r>
            <a:r>
              <a:rPr lang="en-US" sz="2600" noProof="1">
                <a:solidFill>
                  <a:schemeClr val="bg1"/>
                </a:solidFill>
              </a:rPr>
              <a:t>{{year}}</a:t>
            </a:r>
            <a:r>
              <a:rPr lang="en-US" sz="2600" noProof="1"/>
              <a:t>)&lt;/li&gt;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</a:t>
            </a:r>
            <a:r>
              <a:rPr lang="en-US" sz="2600" noProof="1">
                <a:solidFill>
                  <a:schemeClr val="bg1"/>
                </a:solidFill>
              </a:rPr>
              <a:t>{{/each}}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&lt;/ul&gt;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335818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Sample </a:t>
            </a:r>
            <a:r>
              <a:rPr lang="en-US" b="1" dirty="0"/>
              <a:t>data</a:t>
            </a:r>
            <a:r>
              <a:rPr lang="en-US" dirty="0"/>
              <a:t> for rendering (list of students)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Templating Engines Example – JSON Data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5E04EA0-FA29-4B8F-9293-A408B42C67B9}"/>
              </a:ext>
            </a:extLst>
          </p:cNvPr>
          <p:cNvSpPr txBox="1">
            <a:spLocks/>
          </p:cNvSpPr>
          <p:nvPr/>
        </p:nvSpPr>
        <p:spPr>
          <a:xfrm>
            <a:off x="700360" y="2531441"/>
            <a:ext cx="10750640" cy="341898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{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"students" : [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  {"name" : "Marry", "year" : 2019},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  {"name" : "Steve" , "year" : 2020},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  {"name" : "Teddy" , "year" : 2020}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]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}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4F96E9-A0F0-4DC5-9B42-A221E3055E73}"/>
              </a:ext>
            </a:extLst>
          </p:cNvPr>
          <p:cNvSpPr txBox="1">
            <a:spLocks/>
          </p:cNvSpPr>
          <p:nvPr/>
        </p:nvSpPr>
        <p:spPr>
          <a:xfrm>
            <a:off x="700360" y="1944000"/>
            <a:ext cx="10750640" cy="587441"/>
          </a:xfrm>
          <a:prstGeom prst="rect">
            <a:avLst/>
          </a:prstGeom>
          <a:solidFill>
            <a:schemeClr val="accent6">
              <a:lumMod val="2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 algn="ctr"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students.json</a:t>
            </a:r>
          </a:p>
        </p:txBody>
      </p:sp>
    </p:spTree>
    <p:extLst>
      <p:ext uri="{BB962C8B-B14F-4D97-AF65-F5344CB8AC3E}">
        <p14:creationId xmlns:p14="http://schemas.microsoft.com/office/powerpoint/2010/main" val="56303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Rendering the students using </a:t>
            </a:r>
            <a:r>
              <a:rPr lang="en-US" b="1" dirty="0"/>
              <a:t>Handlebars</a:t>
            </a:r>
            <a:r>
              <a:rPr lang="en-US" dirty="0"/>
              <a:t> templating engine: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Templating Engines Example – Rendering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5E04EA0-FA29-4B8F-9293-A408B42C67B9}"/>
              </a:ext>
            </a:extLst>
          </p:cNvPr>
          <p:cNvSpPr txBox="1">
            <a:spLocks/>
          </p:cNvSpPr>
          <p:nvPr/>
        </p:nvSpPr>
        <p:spPr>
          <a:xfrm>
            <a:off x="700360" y="1906676"/>
            <a:ext cx="10750640" cy="465009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&lt;script src="https://cdnjs.cloudflare.com/ajax/libs/handlebars.js/4.7.6/</a:t>
            </a:r>
            <a:r>
              <a:rPr lang="en-US" sz="2400" noProof="1">
                <a:solidFill>
                  <a:schemeClr val="bg1"/>
                </a:solidFill>
              </a:rPr>
              <a:t>handlebars.min.js</a:t>
            </a:r>
            <a:r>
              <a:rPr lang="en-US" sz="2400" noProof="1"/>
              <a:t>"&gt;&lt;/script&gt;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async function loadStudents()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let response = await fetch('</a:t>
            </a:r>
            <a:r>
              <a:rPr lang="en-US" sz="2400" noProof="1">
                <a:latin typeface="+mn-lt"/>
              </a:rPr>
              <a:t>students.json</a:t>
            </a:r>
            <a:r>
              <a:rPr lang="en-US" sz="2400" noProof="1"/>
              <a:t>');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let students = await response.json();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let studentsTemplate = </a:t>
            </a:r>
            <a:r>
              <a:rPr lang="en-US" sz="2400" noProof="1">
                <a:solidFill>
                  <a:schemeClr val="bg1"/>
                </a:solidFill>
              </a:rPr>
              <a:t>Handlebars.compile</a:t>
            </a:r>
            <a:r>
              <a:rPr lang="en-US" sz="2400" noProof="1"/>
              <a:t>(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document.getElementById("studentsTpl").innerHTML);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document.body.innerHTML = </a:t>
            </a:r>
            <a:r>
              <a:rPr lang="en-US" sz="2400" noProof="1">
                <a:solidFill>
                  <a:schemeClr val="bg1"/>
                </a:solidFill>
              </a:rPr>
              <a:t>studentsTemplate</a:t>
            </a:r>
            <a:r>
              <a:rPr lang="en-US" sz="2400" noProof="1"/>
              <a:t>(students);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loadStudents();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&lt;/script&gt;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F1BE84-1139-46BC-B48F-D783FE028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839" y="2529000"/>
            <a:ext cx="2851073" cy="19079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486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1C04D160-6F01-4D39-B186-002A534E28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1500" b="1" dirty="0"/>
              <a:t>#fund-common</a:t>
            </a:r>
            <a:endParaRPr lang="en-US" sz="1150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68538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307919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1324190"/>
            <a:ext cx="6065837" cy="1754187"/>
          </a:xfrm>
        </p:spPr>
        <p:txBody>
          <a:bodyPr/>
          <a:lstStyle/>
          <a:p>
            <a:r>
              <a:rPr lang="en-US" dirty="0"/>
              <a:t>Rendering UI with a Templating Engine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089F7FBC-8457-4A8C-B2F3-46C10B2BE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162" y="2086675"/>
            <a:ext cx="2992513" cy="1512993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31FF904D-CB8F-42FA-BF19-280AF96A6692}"/>
              </a:ext>
            </a:extLst>
          </p:cNvPr>
          <p:cNvSpPr/>
          <p:nvPr/>
        </p:nvSpPr>
        <p:spPr>
          <a:xfrm>
            <a:off x="4765019" y="3912335"/>
            <a:ext cx="70164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https://repl.it/@nakov/Handlebars-example-JS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6629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Routing </a:t>
            </a:r>
            <a:r>
              <a:rPr lang="en-US" dirty="0"/>
              <a:t>is about</a:t>
            </a:r>
            <a:r>
              <a:rPr lang="bg-BG" dirty="0"/>
              <a:t> </a:t>
            </a:r>
            <a:r>
              <a:rPr lang="en-US" dirty="0"/>
              <a:t>switching between different </a:t>
            </a:r>
            <a:r>
              <a:rPr lang="en-US" b="1" dirty="0"/>
              <a:t>UI views</a:t>
            </a:r>
            <a:r>
              <a:rPr lang="en-US" dirty="0"/>
              <a:t>, based on the changes of the current </a:t>
            </a:r>
            <a:r>
              <a:rPr lang="en-US" b="1" dirty="0"/>
              <a:t>URL</a:t>
            </a:r>
            <a:r>
              <a:rPr lang="en-US" dirty="0"/>
              <a:t> (holding the route)</a:t>
            </a:r>
          </a:p>
          <a:p>
            <a:r>
              <a:rPr lang="en-US" b="1" dirty="0"/>
              <a:t>Routing libraries </a:t>
            </a:r>
            <a:r>
              <a:rPr lang="en-US" dirty="0"/>
              <a:t>switch the view by URL like this: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and Routing Libraries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9DD62EF-8263-4F18-A746-453A4CEAC220}"/>
              </a:ext>
            </a:extLst>
          </p:cNvPr>
          <p:cNvGrpSpPr/>
          <p:nvPr/>
        </p:nvGrpSpPr>
        <p:grpSpPr>
          <a:xfrm>
            <a:off x="381000" y="3159000"/>
            <a:ext cx="3333750" cy="2745000"/>
            <a:chOff x="381000" y="3159000"/>
            <a:chExt cx="3333750" cy="2745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F72168F-A5A3-4588-A8B4-743B30822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000" y="3159000"/>
              <a:ext cx="3333750" cy="466725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46CDAE7-0BFB-4636-9C30-DD7E6C6C5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6000" y="4151400"/>
              <a:ext cx="2532603" cy="1752600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9E9C57DB-EBBC-45BC-BF17-F4479829E767}"/>
                </a:ext>
              </a:extLst>
            </p:cNvPr>
            <p:cNvSpPr/>
            <p:nvPr/>
          </p:nvSpPr>
          <p:spPr bwMode="auto">
            <a:xfrm>
              <a:off x="1957875" y="3734841"/>
              <a:ext cx="180000" cy="317529"/>
            </a:xfrm>
            <a:prstGeom prst="down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69896B9-A9FA-4ECB-98DB-B72E5E5FDAB2}"/>
                </a:ext>
              </a:extLst>
            </p:cNvPr>
            <p:cNvSpPr/>
            <p:nvPr/>
          </p:nvSpPr>
          <p:spPr bwMode="auto">
            <a:xfrm>
              <a:off x="845145" y="4222155"/>
              <a:ext cx="694425" cy="388275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AB07CC4-7CEA-4C92-95A6-182D6B958D1A}"/>
              </a:ext>
            </a:extLst>
          </p:cNvPr>
          <p:cNvGrpSpPr/>
          <p:nvPr/>
        </p:nvGrpSpPr>
        <p:grpSpPr>
          <a:xfrm>
            <a:off x="3980927" y="3159000"/>
            <a:ext cx="3724275" cy="2745000"/>
            <a:chOff x="3980927" y="3159000"/>
            <a:chExt cx="3724275" cy="2745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C12522D-D7EB-4DE8-882F-5A0D1247B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80927" y="3159000"/>
              <a:ext cx="3724275" cy="438150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9635F2-AFD7-4527-9072-28CB6448A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90501" y="4151400"/>
              <a:ext cx="2905125" cy="1752600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sp>
          <p:nvSpPr>
            <p:cNvPr id="13" name="Arrow: Down 12">
              <a:extLst>
                <a:ext uri="{FF2B5EF4-FFF2-40B4-BE49-F238E27FC236}">
                  <a16:creationId xmlns:a16="http://schemas.microsoft.com/office/drawing/2014/main" id="{89C50A4C-A0EF-4A60-A9DF-F1B7A239896A}"/>
                </a:ext>
              </a:extLst>
            </p:cNvPr>
            <p:cNvSpPr/>
            <p:nvPr/>
          </p:nvSpPr>
          <p:spPr bwMode="auto">
            <a:xfrm>
              <a:off x="5753063" y="3734841"/>
              <a:ext cx="180000" cy="317529"/>
            </a:xfrm>
            <a:prstGeom prst="down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4DD2D9D-E03A-4E79-A369-A84ECA4A9FB6}"/>
                </a:ext>
              </a:extLst>
            </p:cNvPr>
            <p:cNvSpPr/>
            <p:nvPr/>
          </p:nvSpPr>
          <p:spPr bwMode="auto">
            <a:xfrm>
              <a:off x="5173980" y="4222155"/>
              <a:ext cx="689609" cy="388275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3AC6724-B9D0-42D4-8552-0A4CAA0AB2A0}"/>
              </a:ext>
            </a:extLst>
          </p:cNvPr>
          <p:cNvGrpSpPr/>
          <p:nvPr/>
        </p:nvGrpSpPr>
        <p:grpSpPr>
          <a:xfrm>
            <a:off x="7971379" y="3159000"/>
            <a:ext cx="3838575" cy="2745000"/>
            <a:chOff x="7971379" y="3159000"/>
            <a:chExt cx="3838575" cy="2745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F63CDE-89B0-44D3-A14F-0E1A2F58D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71379" y="3159000"/>
              <a:ext cx="3838575" cy="438150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008E4D8-97C5-4EDF-82A2-0CFAA0E58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26803" y="4151400"/>
              <a:ext cx="2558393" cy="1752600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sp>
          <p:nvSpPr>
            <p:cNvPr id="14" name="Arrow: Down 13">
              <a:extLst>
                <a:ext uri="{FF2B5EF4-FFF2-40B4-BE49-F238E27FC236}">
                  <a16:creationId xmlns:a16="http://schemas.microsoft.com/office/drawing/2014/main" id="{5D53414C-EA56-4717-A7E4-FDCD06B9210F}"/>
                </a:ext>
              </a:extLst>
            </p:cNvPr>
            <p:cNvSpPr/>
            <p:nvPr/>
          </p:nvSpPr>
          <p:spPr bwMode="auto">
            <a:xfrm>
              <a:off x="9815999" y="3734841"/>
              <a:ext cx="180000" cy="317529"/>
            </a:xfrm>
            <a:prstGeom prst="down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FDF7D0C-12B2-4A39-A919-1B7AF05032D7}"/>
                </a:ext>
              </a:extLst>
            </p:cNvPr>
            <p:cNvSpPr/>
            <p:nvPr/>
          </p:nvSpPr>
          <p:spPr bwMode="auto">
            <a:xfrm>
              <a:off x="10279109" y="4222155"/>
              <a:ext cx="865141" cy="388275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471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Routing </a:t>
            </a:r>
            <a:r>
              <a:rPr lang="en-US" dirty="0"/>
              <a:t>with</a:t>
            </a:r>
            <a:r>
              <a:rPr lang="en-US" b="1" dirty="0"/>
              <a:t> Sammy.js</a:t>
            </a:r>
            <a:r>
              <a:rPr lang="en-US" dirty="0"/>
              <a:t>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with Sammy.js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D541768-FFD2-4EE4-8510-B57BF81EC91A}"/>
              </a:ext>
            </a:extLst>
          </p:cNvPr>
          <p:cNvSpPr txBox="1">
            <a:spLocks/>
          </p:cNvSpPr>
          <p:nvPr/>
        </p:nvSpPr>
        <p:spPr>
          <a:xfrm>
            <a:off x="655360" y="1944000"/>
            <a:ext cx="10840640" cy="46646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$.</a:t>
            </a:r>
            <a:r>
              <a:rPr lang="en-US" sz="2400" noProof="1">
                <a:solidFill>
                  <a:schemeClr val="bg1"/>
                </a:solidFill>
              </a:rPr>
              <a:t>sammy</a:t>
            </a:r>
            <a:r>
              <a:rPr lang="en-US" sz="2400" noProof="1"/>
              <a:t>(function()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this.get('</a:t>
            </a:r>
            <a:r>
              <a:rPr lang="en-US" sz="2400" noProof="1">
                <a:solidFill>
                  <a:schemeClr val="bg1"/>
                </a:solidFill>
              </a:rPr>
              <a:t>/</a:t>
            </a:r>
            <a:r>
              <a:rPr lang="en-US" sz="2400" noProof="1"/>
              <a:t>', function() {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showView('home');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this.get('</a:t>
            </a:r>
            <a:r>
              <a:rPr lang="en-US" sz="2400" noProof="1">
                <a:solidFill>
                  <a:schemeClr val="bg1"/>
                </a:solidFill>
              </a:rPr>
              <a:t>/#/about</a:t>
            </a:r>
            <a:r>
              <a:rPr lang="en-US" sz="2400" noProof="1"/>
              <a:t>', function()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showView('about');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this.get('</a:t>
            </a:r>
            <a:r>
              <a:rPr lang="en-US" sz="2400" noProof="1">
                <a:solidFill>
                  <a:schemeClr val="bg1"/>
                </a:solidFill>
              </a:rPr>
              <a:t>/#/contact</a:t>
            </a:r>
            <a:r>
              <a:rPr lang="en-US" sz="2400" noProof="1"/>
              <a:t>', function() {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showView('contact');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}).run();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983C25-7A0C-48DA-ACD3-656EA1F1F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000" y="2034000"/>
            <a:ext cx="4391025" cy="21240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103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401567-05BE-4F85-82D1-AA42DA7FCB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186FD4-4D4E-46A2-9FA9-227CCA17F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with Sammy.js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7106A0D-BB2B-4AA6-809C-5B1180BEB398}"/>
              </a:ext>
            </a:extLst>
          </p:cNvPr>
          <p:cNvSpPr txBox="1">
            <a:spLocks/>
          </p:cNvSpPr>
          <p:nvPr/>
        </p:nvSpPr>
        <p:spPr>
          <a:xfrm>
            <a:off x="295360" y="1545129"/>
            <a:ext cx="11560640" cy="440387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&lt;header&gt;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&lt;a href="</a:t>
            </a:r>
            <a:r>
              <a:rPr lang="en-US" sz="2300" noProof="1">
                <a:solidFill>
                  <a:schemeClr val="bg1"/>
                </a:solidFill>
              </a:rPr>
              <a:t>/</a:t>
            </a:r>
            <a:r>
              <a:rPr lang="en-US" sz="2300" noProof="1"/>
              <a:t>"&gt;Home&lt;/a&gt; |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&lt;a href="</a:t>
            </a:r>
            <a:r>
              <a:rPr lang="en-US" sz="2300" noProof="1">
                <a:solidFill>
                  <a:schemeClr val="bg1"/>
                </a:solidFill>
              </a:rPr>
              <a:t>/#/about</a:t>
            </a:r>
            <a:r>
              <a:rPr lang="en-US" sz="2300" noProof="1"/>
              <a:t>"&gt;About&lt;/a&gt; |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&lt;a href="</a:t>
            </a:r>
            <a:r>
              <a:rPr lang="en-US" sz="2300" noProof="1">
                <a:solidFill>
                  <a:schemeClr val="bg1"/>
                </a:solidFill>
              </a:rPr>
              <a:t>/#/contact</a:t>
            </a:r>
            <a:r>
              <a:rPr lang="en-US" sz="2300" noProof="1"/>
              <a:t>"&gt;Contact&lt;/a&gt;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&lt;/header&gt;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4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&lt;section id='home'&gt;&lt;h1&gt;Home&lt;/h1&gt;Welcome to SoftUni&lt;/section&gt;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&lt;section id='about'&gt;&lt;h1&gt;About&lt;/h1&gt;Become a software engineer&lt;/section&gt;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&lt;section id='contact'&gt;&lt;h1&gt;Contact&lt;/h1&gt;Tintyava #15, Sofia&lt;/section&gt;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4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&lt;script src="https://unpkg.com/jquery@3.5.0/dist/</a:t>
            </a:r>
            <a:r>
              <a:rPr lang="en-US" sz="2300" noProof="1">
                <a:solidFill>
                  <a:schemeClr val="bg1"/>
                </a:solidFill>
              </a:rPr>
              <a:t>jquery.js</a:t>
            </a:r>
            <a:r>
              <a:rPr lang="en-US" sz="2300" noProof="1"/>
              <a:t>"&gt;&lt;/script&gt;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4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&lt;script src="https://unpkg.com/sammy@0.7.6/lib/</a:t>
            </a:r>
            <a:r>
              <a:rPr lang="en-US" sz="2300" noProof="1">
                <a:solidFill>
                  <a:schemeClr val="bg1"/>
                </a:solidFill>
              </a:rPr>
              <a:t>sammy.js</a:t>
            </a:r>
            <a:r>
              <a:rPr lang="en-US" sz="2300" noProof="1"/>
              <a:t>"&gt;&lt;/script&gt;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3559A7-511D-48CB-A46A-CB8845E43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496" y="1285261"/>
            <a:ext cx="4391025" cy="21240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1173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401567-05BE-4F85-82D1-AA42DA7FCB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186FD4-4D4E-46A2-9FA9-227CCA17F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with Sammy.js – Example (2)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7106A0D-BB2B-4AA6-809C-5B1180BEB398}"/>
              </a:ext>
            </a:extLst>
          </p:cNvPr>
          <p:cNvSpPr txBox="1">
            <a:spLocks/>
          </p:cNvSpPr>
          <p:nvPr/>
        </p:nvSpPr>
        <p:spPr>
          <a:xfrm>
            <a:off x="295360" y="1444631"/>
            <a:ext cx="11560640" cy="486867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&lt;script&gt;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$.</a:t>
            </a:r>
            <a:r>
              <a:rPr lang="en-US" sz="2300" noProof="1">
                <a:solidFill>
                  <a:schemeClr val="bg1"/>
                </a:solidFill>
              </a:rPr>
              <a:t>sammy</a:t>
            </a:r>
            <a:r>
              <a:rPr lang="en-US" sz="2300" noProof="1"/>
              <a:t>(function()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this.get('</a:t>
            </a:r>
            <a:r>
              <a:rPr lang="en-US" sz="2300" noProof="1">
                <a:solidFill>
                  <a:schemeClr val="bg1"/>
                </a:solidFill>
              </a:rPr>
              <a:t>/</a:t>
            </a:r>
            <a:r>
              <a:rPr lang="en-US" sz="2300" noProof="1"/>
              <a:t>', function() { showView('home')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this.get('</a:t>
            </a:r>
            <a:r>
              <a:rPr lang="en-US" sz="2300" noProof="1">
                <a:solidFill>
                  <a:schemeClr val="bg1"/>
                </a:solidFill>
              </a:rPr>
              <a:t>/#/about</a:t>
            </a:r>
            <a:r>
              <a:rPr lang="en-US" sz="2300" noProof="1"/>
              <a:t>', function() { showView('about')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this.get('</a:t>
            </a:r>
            <a:r>
              <a:rPr lang="en-US" sz="2300" noProof="1">
                <a:solidFill>
                  <a:schemeClr val="bg1"/>
                </a:solidFill>
              </a:rPr>
              <a:t>/#/contact</a:t>
            </a:r>
            <a:r>
              <a:rPr lang="en-US" sz="2300" noProof="1"/>
              <a:t>', function() { showView('contact')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}).run();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en-US" sz="2300" noProof="1"/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function showView(viewId)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$('section').hide();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$('#' + viewId).show();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}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&lt;/script&gt;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73CE8C-BD7A-4AEB-B0F6-BF540AC5C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917" y="3744000"/>
            <a:ext cx="4391025" cy="21240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73644-34F0-417D-BDF0-F45BABE9D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917" y="3744000"/>
            <a:ext cx="5133975" cy="21526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0406A6-11B9-431B-BC34-FBC59C3DC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917" y="3744000"/>
            <a:ext cx="5248275" cy="21907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4734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311400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1359000"/>
            <a:ext cx="6065837" cy="1754187"/>
          </a:xfrm>
        </p:spPr>
        <p:txBody>
          <a:bodyPr/>
          <a:lstStyle/>
          <a:p>
            <a:r>
              <a:rPr lang="en-US"/>
              <a:t>Navigation with Routing Library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B4AD9F-B5BC-49E9-82A9-EF00C739D0D7}"/>
              </a:ext>
            </a:extLst>
          </p:cNvPr>
          <p:cNvSpPr/>
          <p:nvPr/>
        </p:nvSpPr>
        <p:spPr>
          <a:xfrm>
            <a:off x="4803877" y="3882350"/>
            <a:ext cx="69387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https://repl.it/@nakov/routing-with-sammy-js</a:t>
            </a:r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C78E26-BBD2-44A7-AEF3-CCC30594F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662" y="1940427"/>
            <a:ext cx="2407519" cy="196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7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8362F6F9-1290-4F05-BC31-92091C0AE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AF3DF-082C-47B7-B837-931F739A62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500" b="1" dirty="0"/>
              <a:t>Graphical User Interface </a:t>
            </a:r>
            <a:r>
              <a:rPr lang="en-US" sz="3500" dirty="0"/>
              <a:t>(</a:t>
            </a:r>
            <a:r>
              <a:rPr lang="en-US" sz="3500" b="1" dirty="0"/>
              <a:t>GUI</a:t>
            </a:r>
            <a:r>
              <a:rPr lang="en-US" sz="3500" dirty="0"/>
              <a:t>) systems provide forms, dialogs and UI controls for desktop and mobile apps</a:t>
            </a:r>
          </a:p>
          <a:p>
            <a:pPr lvl="1"/>
            <a:r>
              <a:rPr lang="en-US" dirty="0"/>
              <a:t>Examples: Windows Forms, XAML, WPF, Qt</a:t>
            </a:r>
          </a:p>
          <a:p>
            <a:r>
              <a:rPr lang="en-US" sz="3500" b="1" dirty="0"/>
              <a:t>Mobile UI </a:t>
            </a:r>
            <a:r>
              <a:rPr lang="en-US" sz="3500" dirty="0"/>
              <a:t>toolkits / frameworks provide UI controls and structure for mobile apps</a:t>
            </a:r>
          </a:p>
          <a:p>
            <a:pPr lvl="1"/>
            <a:r>
              <a:rPr lang="en-US" dirty="0"/>
              <a:t>Examples: Apple </a:t>
            </a:r>
            <a:r>
              <a:rPr lang="en-US" dirty="0" err="1"/>
              <a:t>UIKit</a:t>
            </a:r>
            <a:r>
              <a:rPr lang="en-US" dirty="0"/>
              <a:t>,</a:t>
            </a:r>
            <a:r>
              <a:rPr lang="bg-BG" dirty="0"/>
              <a:t> </a:t>
            </a:r>
            <a:r>
              <a:rPr lang="en-US" dirty="0"/>
              <a:t>Android UI, Flutter</a:t>
            </a:r>
          </a:p>
          <a:p>
            <a:r>
              <a:rPr lang="en-US" sz="3500" b="1" dirty="0"/>
              <a:t>Web front-end frameworks</a:t>
            </a:r>
            <a:r>
              <a:rPr lang="en-US" sz="3500" dirty="0"/>
              <a:t> and </a:t>
            </a:r>
            <a:r>
              <a:rPr lang="en-US" sz="3500" b="1" dirty="0"/>
              <a:t>UI libraries </a:t>
            </a:r>
            <a:r>
              <a:rPr lang="en-US" sz="3500" dirty="0"/>
              <a:t>provide user interface elements and structure for </a:t>
            </a:r>
            <a:r>
              <a:rPr lang="en-US" sz="3500" b="1" dirty="0"/>
              <a:t>Web apps</a:t>
            </a:r>
          </a:p>
          <a:p>
            <a:pPr lvl="1"/>
            <a:r>
              <a:rPr lang="en-US" dirty="0"/>
              <a:t>Examples of </a:t>
            </a:r>
            <a:r>
              <a:rPr lang="en-US" b="1" dirty="0"/>
              <a:t>UI frameworks</a:t>
            </a:r>
            <a:r>
              <a:rPr lang="en-US" dirty="0"/>
              <a:t>: Angular, React, Vue.js, Meteor</a:t>
            </a:r>
          </a:p>
          <a:p>
            <a:pPr lvl="1"/>
            <a:r>
              <a:rPr lang="en-US" dirty="0"/>
              <a:t>Examples of </a:t>
            </a:r>
            <a:r>
              <a:rPr lang="en-US" b="1" dirty="0"/>
              <a:t>UI libraries</a:t>
            </a:r>
            <a:r>
              <a:rPr lang="en-US" dirty="0"/>
              <a:t>: Kendo UI, Sencha Ext JS, </a:t>
            </a:r>
            <a:r>
              <a:rPr lang="en-US" dirty="0" err="1"/>
              <a:t>Onsen</a:t>
            </a:r>
            <a:r>
              <a:rPr lang="en-US" dirty="0"/>
              <a:t> UI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92430-3613-4AA6-A6D5-F728026F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 and Front-End Frameworks</a:t>
            </a:r>
          </a:p>
        </p:txBody>
      </p:sp>
    </p:spTree>
    <p:extLst>
      <p:ext uri="{BB962C8B-B14F-4D97-AF65-F5344CB8AC3E}">
        <p14:creationId xmlns:p14="http://schemas.microsoft.com/office/powerpoint/2010/main" val="43829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097339-BA69-450D-8A17-1772BB2D6D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E97DFD-E16B-41FD-9F1F-7F7EB9A5C8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9325598" cy="5528766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b="1" dirty="0"/>
              <a:t>Libraries </a:t>
            </a:r>
            <a:r>
              <a:rPr lang="en-US" dirty="0"/>
              <a:t>provide </a:t>
            </a:r>
            <a:r>
              <a:rPr lang="en-US" b="1" dirty="0"/>
              <a:t>components</a:t>
            </a:r>
            <a:r>
              <a:rPr lang="en-US" dirty="0"/>
              <a:t> / </a:t>
            </a:r>
            <a:r>
              <a:rPr lang="en-US" b="1" dirty="0"/>
              <a:t>functionality</a:t>
            </a:r>
            <a:r>
              <a:rPr lang="en-US" dirty="0"/>
              <a:t> /</a:t>
            </a:r>
            <a:br>
              <a:rPr lang="en-US" dirty="0"/>
            </a:br>
            <a:r>
              <a:rPr lang="en-US" b="1" dirty="0"/>
              <a:t>UI controls </a:t>
            </a:r>
            <a:r>
              <a:rPr lang="en-US" dirty="0"/>
              <a:t>for integration into existing apps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</a:t>
            </a:r>
            <a:r>
              <a:rPr lang="en-US" b="1" dirty="0"/>
              <a:t>app controls the library </a:t>
            </a:r>
            <a:r>
              <a:rPr lang="en-US" dirty="0"/>
              <a:t>components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Examples: UI control library, Excel reader</a:t>
            </a:r>
          </a:p>
          <a:p>
            <a:pPr>
              <a:lnSpc>
                <a:spcPct val="110000"/>
              </a:lnSpc>
            </a:pPr>
            <a:r>
              <a:rPr lang="en-US" dirty="0"/>
              <a:t>Development </a:t>
            </a:r>
            <a:r>
              <a:rPr lang="en-US" b="1" dirty="0"/>
              <a:t>frameworks</a:t>
            </a:r>
            <a:r>
              <a:rPr lang="en-US" dirty="0"/>
              <a:t> are foundations,</a:t>
            </a:r>
            <a:br>
              <a:rPr lang="en-US" dirty="0"/>
            </a:br>
            <a:r>
              <a:rPr lang="en-US" dirty="0"/>
              <a:t>which developers extend to build an app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framework </a:t>
            </a:r>
            <a:r>
              <a:rPr lang="en-US" b="1" dirty="0"/>
              <a:t>controls the app lifecycle </a:t>
            </a:r>
            <a:r>
              <a:rPr lang="en-US" dirty="0"/>
              <a:t>and your code plugs in it (</a:t>
            </a:r>
            <a:r>
              <a:rPr lang="en-US" b="1" dirty="0"/>
              <a:t>inversion of control</a:t>
            </a:r>
            <a:r>
              <a:rPr lang="en-US" dirty="0"/>
              <a:t> – </a:t>
            </a:r>
            <a:r>
              <a:rPr lang="en-US" dirty="0" err="1"/>
              <a:t>IoC</a:t>
            </a:r>
            <a:r>
              <a:rPr lang="en-US" dirty="0"/>
              <a:t>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Examples: MVC framework, ORM framework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791F86-7F88-4B36-837B-869CDC80B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Libraries vs. Frameworks</a:t>
            </a:r>
          </a:p>
        </p:txBody>
      </p:sp>
      <p:pic>
        <p:nvPicPr>
          <p:cNvPr id="8" name="Picture 2" descr="Framework vs. Toolkit vs. Library - Stack Overflow">
            <a:extLst>
              <a:ext uri="{FF2B5EF4-FFF2-40B4-BE49-F238E27FC236}">
                <a16:creationId xmlns:a16="http://schemas.microsoft.com/office/drawing/2014/main" id="{EDF0E6DB-B29F-4088-8B97-9A2C2D89C3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60" t="2287" r="965" b="2282"/>
          <a:stretch/>
        </p:blipFill>
        <p:spPr bwMode="auto">
          <a:xfrm>
            <a:off x="9442814" y="1415495"/>
            <a:ext cx="2421725" cy="214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F16949-06D4-4F67-B41F-9A78A30E1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2814" y="3879000"/>
            <a:ext cx="2445933" cy="213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0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2B7E67-CC57-40C2-98CA-29E010059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363A3-00FA-4DDE-B1C1-482BAE9E5A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75805"/>
            <a:ext cx="11818096" cy="552876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/>
              <a:t>Windows Forms</a:t>
            </a:r>
            <a:r>
              <a:rPr lang="en-US" dirty="0"/>
              <a:t> is GUI framework for .NET developers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Provides programming model and rich UI control library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D98836-320F-4E15-BB85-3D780BED1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Forms – Example 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76A3F95-EEE0-4172-982E-8E700777C0B7}"/>
              </a:ext>
            </a:extLst>
          </p:cNvPr>
          <p:cNvSpPr txBox="1">
            <a:spLocks/>
          </p:cNvSpPr>
          <p:nvPr/>
        </p:nvSpPr>
        <p:spPr>
          <a:xfrm>
            <a:off x="565362" y="2631904"/>
            <a:ext cx="11020638" cy="354209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public partial class FormSummator : Form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TextBox textBox1;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Label labelPlus;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Label labelEqual;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TextBox textBox2;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TextBox textBoxSum;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Button buttonCalc;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9D875F-911B-43B6-8C39-1A9D88F20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550" y="3339000"/>
            <a:ext cx="4362450" cy="2200275"/>
          </a:xfrm>
          <a:prstGeom prst="rect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9991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2B7E67-CC57-40C2-98CA-29E010059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D98836-320F-4E15-BB85-3D780BED1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Forms – Example (2) 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76A3F95-EEE0-4172-982E-8E700777C0B7}"/>
              </a:ext>
            </a:extLst>
          </p:cNvPr>
          <p:cNvSpPr txBox="1">
            <a:spLocks/>
          </p:cNvSpPr>
          <p:nvPr/>
        </p:nvSpPr>
        <p:spPr>
          <a:xfrm>
            <a:off x="565362" y="1629000"/>
            <a:ext cx="11020638" cy="398837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r>
              <a:rPr lang="en-US" sz="2400" noProof="1"/>
              <a:t>public partial class FormSummator</a:t>
            </a:r>
            <a:endParaRPr lang="en-US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void buttonCalc_Click(object sender, EventArgs e)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decimal firstNum = decimal.Parse(this.textBox1.Text);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decimal secondNum = decimal.Parse(this.textBox2.Text);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decimal sum = firstNum + secondNum;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this.textBoxSum.Text = sum.ToString();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95DF1D-69F7-43A0-9FAD-AD3DE5B12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167" y="261993"/>
            <a:ext cx="4986933" cy="183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9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776000" y="945304"/>
            <a:ext cx="10215001" cy="5773846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</a:pPr>
            <a:r>
              <a:rPr lang="en-US" sz="3400" dirty="0"/>
              <a:t>Front-End Development Concepts</a:t>
            </a:r>
          </a:p>
          <a:p>
            <a:pPr lvl="2">
              <a:lnSpc>
                <a:spcPct val="100000"/>
              </a:lnSpc>
            </a:pPr>
            <a:r>
              <a:rPr lang="en-US" sz="3200" dirty="0"/>
              <a:t>Web Front-End and DOM</a:t>
            </a:r>
          </a:p>
          <a:p>
            <a:pPr lvl="2">
              <a:lnSpc>
                <a:spcPct val="100000"/>
              </a:lnSpc>
            </a:pPr>
            <a:r>
              <a:rPr lang="en-US" sz="3200" dirty="0"/>
              <a:t>AJAX and RESTful APIs</a:t>
            </a:r>
          </a:p>
          <a:p>
            <a:pPr lvl="2">
              <a:lnSpc>
                <a:spcPct val="100000"/>
              </a:lnSpc>
            </a:pPr>
            <a:r>
              <a:rPr lang="en-US" sz="3200" dirty="0"/>
              <a:t>Templating Engines</a:t>
            </a:r>
          </a:p>
          <a:p>
            <a:pPr lvl="2">
              <a:lnSpc>
                <a:spcPct val="100000"/>
              </a:lnSpc>
            </a:pPr>
            <a:r>
              <a:rPr lang="en-US" sz="3200" dirty="0"/>
              <a:t>Routing and Routing Libraries</a:t>
            </a:r>
          </a:p>
          <a:p>
            <a:pPr lvl="2">
              <a:lnSpc>
                <a:spcPct val="100000"/>
              </a:lnSpc>
            </a:pPr>
            <a:r>
              <a:rPr lang="en-US" sz="3200" dirty="0"/>
              <a:t>Libraries vs. Frameworks</a:t>
            </a:r>
          </a:p>
          <a:p>
            <a:pPr lvl="2">
              <a:lnSpc>
                <a:spcPct val="100000"/>
              </a:lnSpc>
            </a:pPr>
            <a:r>
              <a:rPr lang="en-US" sz="3200" dirty="0"/>
              <a:t>UI Frameworks</a:t>
            </a:r>
          </a:p>
          <a:p>
            <a:pPr lvl="2">
              <a:lnSpc>
                <a:spcPct val="100000"/>
              </a:lnSpc>
            </a:pPr>
            <a:r>
              <a:rPr lang="en-US" sz="3200" dirty="0"/>
              <a:t>Mobile Apps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9741A9A-803E-418A-8151-0FD6AB13CC64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90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88565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1661054"/>
            <a:ext cx="6065837" cy="1317946"/>
          </a:xfrm>
        </p:spPr>
        <p:txBody>
          <a:bodyPr/>
          <a:lstStyle/>
          <a:p>
            <a:r>
              <a:rPr lang="en-US" dirty="0"/>
              <a:t>Windows Forms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0ADD74-6790-494B-B8C9-A94038818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676" y="2169000"/>
            <a:ext cx="2708739" cy="1366197"/>
          </a:xfrm>
          <a:prstGeom prst="rect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7990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86B96-E659-487C-9EE4-6183C89D9B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26EDE-A4E8-4F72-A5DC-F76760426F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React</a:t>
            </a:r>
            <a:r>
              <a:rPr lang="en-US" dirty="0"/>
              <a:t> is a powerful </a:t>
            </a:r>
            <a:r>
              <a:rPr lang="en-US" b="1" dirty="0"/>
              <a:t>JavaScript library </a:t>
            </a:r>
            <a:r>
              <a:rPr lang="en-US" dirty="0"/>
              <a:t>from Facebook for building Web UI using HTML, CSS and JS</a:t>
            </a:r>
          </a:p>
          <a:p>
            <a:pPr lvl="1"/>
            <a:r>
              <a:rPr lang="en-US" dirty="0"/>
              <a:t>The UI is built from </a:t>
            </a:r>
            <a:r>
              <a:rPr lang="en-US" b="1" dirty="0"/>
              <a:t>JSX components</a:t>
            </a:r>
            <a:r>
              <a:rPr lang="en-US" dirty="0"/>
              <a:t>, which combine HTML + JS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EE82A4-F387-497C-AFEA-8A4180148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0AFE6B9-91AA-4E52-A584-32651A81ED9F}"/>
              </a:ext>
            </a:extLst>
          </p:cNvPr>
          <p:cNvSpPr txBox="1">
            <a:spLocks/>
          </p:cNvSpPr>
          <p:nvPr/>
        </p:nvSpPr>
        <p:spPr>
          <a:xfrm>
            <a:off x="691638" y="3159000"/>
            <a:ext cx="10804362" cy="284959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class </a:t>
            </a:r>
            <a:r>
              <a:rPr lang="en-US" sz="2300" noProof="1">
                <a:solidFill>
                  <a:schemeClr val="bg1"/>
                </a:solidFill>
              </a:rPr>
              <a:t>HelloMessage</a:t>
            </a:r>
            <a:r>
              <a:rPr lang="en-US" sz="2300" noProof="1"/>
              <a:t> extends React.Component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render()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return (</a:t>
            </a:r>
            <a:r>
              <a:rPr lang="en-US" sz="2300" noProof="1">
                <a:solidFill>
                  <a:schemeClr val="bg1"/>
                </a:solidFill>
              </a:rPr>
              <a:t>&lt;div&gt;</a:t>
            </a:r>
            <a:r>
              <a:rPr lang="en-US" sz="2300" noProof="1">
                <a:solidFill>
                  <a:schemeClr val="bg1"/>
                </a:solidFill>
                <a:latin typeface="+mn-lt"/>
              </a:rPr>
              <a:t>Hello,</a:t>
            </a:r>
            <a:r>
              <a:rPr lang="en-US" sz="2300" noProof="1">
                <a:solidFill>
                  <a:schemeClr val="bg1"/>
                </a:solidFill>
              </a:rPr>
              <a:t> </a:t>
            </a:r>
            <a:r>
              <a:rPr lang="en-US" sz="2300" noProof="1">
                <a:solidFill>
                  <a:schemeClr val="accent2">
                    <a:lumMod val="50000"/>
                  </a:schemeClr>
                </a:solidFill>
              </a:rPr>
              <a:t>{this.props.name}</a:t>
            </a:r>
            <a:r>
              <a:rPr lang="en-US" sz="2300" noProof="1">
                <a:solidFill>
                  <a:schemeClr val="bg1"/>
                </a:solidFill>
              </a:rPr>
              <a:t>!&lt;/div&gt;</a:t>
            </a:r>
            <a:r>
              <a:rPr lang="en-US" sz="2300" noProof="1"/>
              <a:t>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}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300" noProof="1"/>
              <a:t>ReactDOM.render(</a:t>
            </a:r>
            <a:r>
              <a:rPr lang="en-US" sz="2300" noProof="1">
                <a:solidFill>
                  <a:schemeClr val="bg1"/>
                </a:solidFill>
              </a:rPr>
              <a:t>&lt;HelloMessage name="SoftUni" /&gt;</a:t>
            </a:r>
            <a:r>
              <a:rPr lang="en-US" sz="2300" noProof="1"/>
              <a:t>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document.getElementById('root'));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88F34E-A9C6-46EE-AF75-129D2A8D4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571" y="3318405"/>
            <a:ext cx="2514334" cy="1338428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1832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86B96-E659-487C-9EE4-6183C89D9B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EE82A4-F387-497C-AFEA-8A4180148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React App – Example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570DD2E-502B-4EA6-B9C3-61CF0EF67F98}"/>
              </a:ext>
            </a:extLst>
          </p:cNvPr>
          <p:cNvSpPr txBox="1">
            <a:spLocks/>
          </p:cNvSpPr>
          <p:nvPr/>
        </p:nvSpPr>
        <p:spPr>
          <a:xfrm>
            <a:off x="376638" y="1378664"/>
            <a:ext cx="11434362" cy="521947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import </a:t>
            </a:r>
            <a:r>
              <a:rPr lang="en-US" sz="2100" spc="-100" noProof="1">
                <a:solidFill>
                  <a:schemeClr val="bg1"/>
                </a:solidFill>
              </a:rPr>
              <a:t>React</a:t>
            </a:r>
            <a:r>
              <a:rPr lang="en-US" sz="2100" spc="-100" noProof="1"/>
              <a:t>, { </a:t>
            </a:r>
            <a:r>
              <a:rPr lang="en-US" sz="2100" spc="-100" noProof="1">
                <a:solidFill>
                  <a:schemeClr val="bg1"/>
                </a:solidFill>
              </a:rPr>
              <a:t>useState</a:t>
            </a:r>
            <a:r>
              <a:rPr lang="en-US" sz="2100" spc="-100" noProof="1"/>
              <a:t> } from 'react';</a:t>
            </a:r>
          </a:p>
          <a:p>
            <a:pPr>
              <a:spcAft>
                <a:spcPts val="0"/>
              </a:spcAft>
            </a:pPr>
            <a:r>
              <a:rPr lang="en-US" sz="2100" spc="-100" noProof="1"/>
              <a:t>function Summator()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const [num1, setNum1] = useState();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const [num2, setNum2] = useState();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const [sum, setSum] = useState();</a:t>
            </a:r>
          </a:p>
          <a:p>
            <a:pPr>
              <a:spcAft>
                <a:spcPts val="0"/>
              </a:spcAft>
            </a:pPr>
            <a:r>
              <a:rPr lang="en-US" sz="2100" spc="-100" noProof="1"/>
              <a:t>  return (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&lt;div className="Summator"&gt;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  &lt;input type='text' value={num1} onChange={</a:t>
            </a:r>
            <a:r>
              <a:rPr lang="en-US" sz="2100" spc="-100" noProof="1">
                <a:solidFill>
                  <a:schemeClr val="bg1"/>
                </a:solidFill>
              </a:rPr>
              <a:t>e =&gt; setNum1(e.target.value)</a:t>
            </a:r>
            <a:r>
              <a:rPr lang="en-US" sz="2100" spc="-100" noProof="1"/>
              <a:t>} /&gt; +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  &lt;input type='text' value={num2} onChange={</a:t>
            </a:r>
            <a:r>
              <a:rPr lang="en-US" sz="2100" spc="-100" noProof="1">
                <a:solidFill>
                  <a:schemeClr val="bg1"/>
                </a:solidFill>
              </a:rPr>
              <a:t>e =&gt; setNum2(e.target.value)</a:t>
            </a:r>
            <a:r>
              <a:rPr lang="en-US" sz="2100" spc="-100" noProof="1"/>
              <a:t>} /&gt; =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  &lt;input type='text' value={sum} readOnly='true' /&gt;  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  &lt;button onClick={</a:t>
            </a:r>
            <a:r>
              <a:rPr lang="en-US" sz="2100" spc="-100" noProof="1">
                <a:solidFill>
                  <a:schemeClr val="bg1"/>
                </a:solidFill>
              </a:rPr>
              <a:t>() =&gt; setSum(</a:t>
            </a:r>
            <a:br>
              <a:rPr lang="bg-BG" sz="2100" spc="-100" noProof="1">
                <a:solidFill>
                  <a:schemeClr val="bg1"/>
                </a:solidFill>
              </a:rPr>
            </a:br>
            <a:r>
              <a:rPr lang="bg-BG" sz="2100" spc="-100" noProof="1">
                <a:solidFill>
                  <a:schemeClr val="bg1"/>
                </a:solidFill>
              </a:rPr>
              <a:t>        </a:t>
            </a:r>
            <a:r>
              <a:rPr lang="en-US" sz="2100" spc="-100" noProof="1">
                <a:solidFill>
                  <a:schemeClr val="bg1"/>
                </a:solidFill>
              </a:rPr>
              <a:t>Number(num1) + Number(num2))</a:t>
            </a:r>
            <a:r>
              <a:rPr lang="en-US" sz="2100" spc="-100" noProof="1"/>
              <a:t>}&gt;Calc Sum&lt;/button&gt;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&lt;/div&gt;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3962EE-7A9E-4D51-8C2B-1BE2008D9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857" y="243832"/>
            <a:ext cx="4594634" cy="3285000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6023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1628759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599431"/>
            <a:ext cx="6065837" cy="1089212"/>
          </a:xfrm>
        </p:spPr>
        <p:txBody>
          <a:bodyPr/>
          <a:lstStyle/>
          <a:p>
            <a:r>
              <a:rPr lang="en-US" dirty="0"/>
              <a:t>React</a:t>
            </a:r>
          </a:p>
        </p:txBody>
      </p:sp>
      <p:pic>
        <p:nvPicPr>
          <p:cNvPr id="1026" name="Picture 2" descr="Js, logo, react, react js icon">
            <a:extLst>
              <a:ext uri="{FF2B5EF4-FFF2-40B4-BE49-F238E27FC236}">
                <a16:creationId xmlns:a16="http://schemas.microsoft.com/office/drawing/2014/main" id="{A9BD5B74-5E1B-4DB6-9D61-53FA03D30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908" y="1651479"/>
            <a:ext cx="2447430" cy="244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A7FFC1-2C59-4D93-9729-67AFAA10153F}"/>
              </a:ext>
            </a:extLst>
          </p:cNvPr>
          <p:cNvSpPr/>
          <p:nvPr/>
        </p:nvSpPr>
        <p:spPr>
          <a:xfrm>
            <a:off x="5246818" y="2500780"/>
            <a:ext cx="60528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https://repl.it/@nakov/react-js-example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9A7786-BB0A-4191-ADF1-584D28F68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3461" y="3275657"/>
            <a:ext cx="5059586" cy="312334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9325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B20CA0-0082-46FE-B9BD-10C8631286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Two major mobile app platforms: </a:t>
            </a:r>
            <a:r>
              <a:rPr lang="en-US" b="1" dirty="0"/>
              <a:t>Android </a:t>
            </a:r>
            <a:r>
              <a:rPr lang="en-US" dirty="0"/>
              <a:t>and </a:t>
            </a:r>
            <a:r>
              <a:rPr lang="en-US" b="1" dirty="0"/>
              <a:t>iOS</a:t>
            </a:r>
          </a:p>
          <a:p>
            <a:r>
              <a:rPr lang="en-US" b="1" dirty="0"/>
              <a:t>Mobile app </a:t>
            </a:r>
            <a:r>
              <a:rPr lang="en-US" dirty="0"/>
              <a:t>development technologies</a:t>
            </a:r>
          </a:p>
          <a:p>
            <a:pPr lvl="1"/>
            <a:r>
              <a:rPr lang="en-US" b="1" dirty="0"/>
              <a:t>Android</a:t>
            </a:r>
            <a:r>
              <a:rPr lang="en-US" dirty="0"/>
              <a:t>: Java / Kotlin + Android SDK + Android Studio</a:t>
            </a:r>
          </a:p>
          <a:p>
            <a:pPr lvl="1"/>
            <a:r>
              <a:rPr lang="en-US" b="1" dirty="0"/>
              <a:t>iOS</a:t>
            </a:r>
            <a:r>
              <a:rPr lang="en-US" dirty="0"/>
              <a:t>: Swift (or Objective-C) + iOS SDK + </a:t>
            </a:r>
            <a:r>
              <a:rPr lang="en-US" noProof="1"/>
              <a:t>Xcode</a:t>
            </a:r>
            <a:r>
              <a:rPr lang="en-US" dirty="0"/>
              <a:t> + Mac</a:t>
            </a:r>
          </a:p>
          <a:p>
            <a:pPr lvl="1"/>
            <a:r>
              <a:rPr lang="en-US" b="1" dirty="0"/>
              <a:t>Hybrid mobile apps</a:t>
            </a:r>
            <a:r>
              <a:rPr lang="en-US" dirty="0"/>
              <a:t>: JS + HTML5 + WebView (e.g. Cordova)</a:t>
            </a:r>
          </a:p>
          <a:p>
            <a:pPr lvl="1"/>
            <a:r>
              <a:rPr lang="en-US" b="1" dirty="0"/>
              <a:t>Native JS mobile apps</a:t>
            </a:r>
            <a:r>
              <a:rPr lang="en-US" dirty="0"/>
              <a:t>: JavaScript + native UI</a:t>
            </a:r>
          </a:p>
          <a:p>
            <a:pPr lvl="2"/>
            <a:r>
              <a:rPr lang="en-US" dirty="0"/>
              <a:t>Examples: React Native, </a:t>
            </a:r>
            <a:r>
              <a:rPr lang="en-US" noProof="1"/>
              <a:t>NativeScript</a:t>
            </a:r>
            <a:endParaRPr lang="en-US" dirty="0"/>
          </a:p>
          <a:p>
            <a:pPr lvl="1"/>
            <a:r>
              <a:rPr lang="en-US" b="1" dirty="0"/>
              <a:t>Others</a:t>
            </a:r>
            <a:r>
              <a:rPr lang="en-US" dirty="0"/>
              <a:t>: Xamarin (C#), Flutter (Dart)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752763-A871-40EE-A081-3970D210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Apps – Technologies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43ED5FD8-06B4-47C0-99D7-E5A3A9B776ED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685F56-3608-454D-861A-1220752AC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6000" y="1533147"/>
            <a:ext cx="1498230" cy="14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9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9A644C-E361-47FC-82A8-786F11CF88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C81D40-720E-466C-8C6E-56B50ADA5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</a:t>
            </a:r>
            <a:r>
              <a:rPr lang="en-US"/>
              <a:t>Native Mobile App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B5137FA-2B5E-44B9-94FB-14E249B12304}"/>
              </a:ext>
            </a:extLst>
          </p:cNvPr>
          <p:cNvSpPr txBox="1">
            <a:spLocks/>
          </p:cNvSpPr>
          <p:nvPr/>
        </p:nvSpPr>
        <p:spPr>
          <a:xfrm>
            <a:off x="420970" y="1329504"/>
            <a:ext cx="11350060" cy="529642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import React, { useState } from '</a:t>
            </a:r>
            <a:r>
              <a:rPr lang="en-US" sz="2000" noProof="1">
                <a:solidFill>
                  <a:schemeClr val="bg1"/>
                </a:solidFill>
              </a:rPr>
              <a:t>react</a:t>
            </a:r>
            <a:r>
              <a:rPr lang="en-US" sz="2000" noProof="1"/>
              <a:t>';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import {View, TextInput, Text, Button } from '</a:t>
            </a:r>
            <a:r>
              <a:rPr lang="en-US" sz="2000" noProof="1">
                <a:solidFill>
                  <a:schemeClr val="bg1"/>
                </a:solidFill>
              </a:rPr>
              <a:t>react-native</a:t>
            </a:r>
            <a:r>
              <a:rPr lang="en-US" sz="2000" noProof="1"/>
              <a:t>';</a:t>
            </a:r>
          </a:p>
          <a:p>
            <a:pPr>
              <a:spcAft>
                <a:spcPts val="0"/>
              </a:spcAft>
            </a:pPr>
            <a:r>
              <a:rPr lang="en-US" sz="2000" noProof="1"/>
              <a:t>export default function Summator()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const [num1, setNum1] = useState();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const [num2, setNum2] = useState();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const [sum, setSum] = useState();</a:t>
            </a:r>
          </a:p>
          <a:p>
            <a:pPr>
              <a:spcAft>
                <a:spcPts val="0"/>
              </a:spcAft>
            </a:pPr>
            <a:r>
              <a:rPr lang="en-US" sz="2000" noProof="1"/>
              <a:t>  return (</a:t>
            </a:r>
            <a:r>
              <a:rPr lang="en-US" sz="2000" noProof="1">
                <a:solidFill>
                  <a:schemeClr val="bg1"/>
                </a:solidFill>
              </a:rPr>
              <a:t>&lt;View </a:t>
            </a:r>
            <a:r>
              <a:rPr lang="en-US" sz="2000" noProof="1"/>
              <a:t>style={{…}}</a:t>
            </a:r>
            <a:r>
              <a:rPr lang="en-US" sz="2000" noProof="1">
                <a:solidFill>
                  <a:schemeClr val="bg1"/>
                </a:solidFill>
              </a:rPr>
              <a:t>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</a:t>
            </a:r>
            <a:r>
              <a:rPr lang="en-US" sz="2000" noProof="1">
                <a:solidFill>
                  <a:schemeClr val="bg1"/>
                </a:solidFill>
              </a:rPr>
              <a:t>&lt;TextInput</a:t>
            </a:r>
            <a:r>
              <a:rPr lang="en-US" sz="2000" noProof="1"/>
              <a:t> style={{…}} value={num1}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  onChangeText={text =&gt; setNum1(text)} </a:t>
            </a:r>
            <a:r>
              <a:rPr lang="en-US" sz="2000" noProof="1">
                <a:solidFill>
                  <a:schemeClr val="bg1"/>
                </a:solidFill>
              </a:rPr>
              <a:t>/&gt;</a:t>
            </a:r>
            <a:r>
              <a:rPr lang="en-US" sz="2000" noProof="1"/>
              <a:t>&lt;Text&gt;+&lt;/Text&gt;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</a:t>
            </a:r>
            <a:r>
              <a:rPr lang="en-US" sz="2000" noProof="1">
                <a:solidFill>
                  <a:schemeClr val="bg1"/>
                </a:solidFill>
              </a:rPr>
              <a:t>&lt;TextInput </a:t>
            </a:r>
            <a:r>
              <a:rPr lang="en-US" sz="2000" noProof="1"/>
              <a:t>style={{…}} value={num2}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  onChangeText={text =&gt; setNum2(text)} </a:t>
            </a:r>
            <a:r>
              <a:rPr lang="en-US" sz="2000" noProof="1">
                <a:solidFill>
                  <a:schemeClr val="bg1"/>
                </a:solidFill>
              </a:rPr>
              <a:t>/&gt;</a:t>
            </a:r>
            <a:r>
              <a:rPr lang="en-US" sz="2000" noProof="1"/>
              <a:t>&lt;Text&gt;=&lt;/Text&gt;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</a:t>
            </a:r>
            <a:r>
              <a:rPr lang="en-US" sz="2000" noProof="1">
                <a:solidFill>
                  <a:schemeClr val="bg1"/>
                </a:solidFill>
              </a:rPr>
              <a:t>&lt;TextInput </a:t>
            </a:r>
            <a:r>
              <a:rPr lang="en-US" sz="2000" noProof="1"/>
              <a:t>style={{…}} value={sum} editable={false} </a:t>
            </a:r>
            <a:r>
              <a:rPr lang="en-US" sz="2000" noProof="1">
                <a:solidFill>
                  <a:schemeClr val="bg1"/>
                </a:solidFill>
              </a:rPr>
              <a:t>/&gt;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</a:t>
            </a:r>
            <a:r>
              <a:rPr lang="en-US" sz="2000" noProof="1">
                <a:solidFill>
                  <a:schemeClr val="bg1"/>
                </a:solidFill>
              </a:rPr>
              <a:t>&lt;Button </a:t>
            </a:r>
            <a:r>
              <a:rPr lang="en-US" sz="2000" noProof="1"/>
              <a:t>title="Calc Sum" onPress={() =&gt; </a:t>
            </a:r>
            <a:br>
              <a:rPr lang="en-US" sz="2000" noProof="1"/>
            </a:br>
            <a:r>
              <a:rPr lang="en-US" sz="2000" noProof="1"/>
              <a:t>      setSum("" + (Number(num1) + Number(num2)))} </a:t>
            </a:r>
            <a:r>
              <a:rPr lang="en-US" sz="2000" noProof="1">
                <a:solidFill>
                  <a:schemeClr val="bg1"/>
                </a:solidFill>
              </a:rPr>
              <a:t>/&gt;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</a:t>
            </a:r>
            <a:r>
              <a:rPr lang="en-US" sz="2000" noProof="1">
                <a:solidFill>
                  <a:schemeClr val="bg1"/>
                </a:solidFill>
              </a:rPr>
              <a:t>&lt;/View&gt;</a:t>
            </a:r>
            <a:r>
              <a:rPr lang="en-US" sz="2000" noProof="1"/>
              <a:t>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566EA4-C8CD-466D-A731-173AB5869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0161" y="1207135"/>
            <a:ext cx="2214133" cy="436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3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4937046" y="2784229"/>
            <a:ext cx="6672421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674000"/>
            <a:ext cx="6672421" cy="1089212"/>
          </a:xfrm>
        </p:spPr>
        <p:txBody>
          <a:bodyPr/>
          <a:lstStyle/>
          <a:p>
            <a:r>
              <a:rPr lang="en-US" dirty="0"/>
              <a:t>React Native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CC0F57-6DF1-4EF6-97F4-7405C2DBE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00" y="703223"/>
            <a:ext cx="2214133" cy="43648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930138D-75E3-4656-83BE-56FADD1F6765}"/>
              </a:ext>
            </a:extLst>
          </p:cNvPr>
          <p:cNvSpPr/>
          <p:nvPr/>
        </p:nvSpPr>
        <p:spPr>
          <a:xfrm>
            <a:off x="4794451" y="3654000"/>
            <a:ext cx="6957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4"/>
              </a:rPr>
              <a:t>https://snack.expo.io/@nakov/summator-react-native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2263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5D8772-1696-4874-9EEB-70FAC096D28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1978125" y="4632898"/>
            <a:ext cx="8235750" cy="1811102"/>
          </a:xfrm>
        </p:spPr>
        <p:txBody>
          <a:bodyPr/>
          <a:lstStyle/>
          <a:p>
            <a:r>
              <a:rPr lang="en-US" dirty="0"/>
              <a:t>Back-End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E621A5-58CA-4FC1-BE2E-00A5E2466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477" y="1513050"/>
            <a:ext cx="2199523" cy="221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8362F6F9-1290-4F05-BC31-92091C0AE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AF3DF-082C-47B7-B837-931F739A62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Back-end technologies </a:t>
            </a:r>
            <a:r>
              <a:rPr lang="en-US" dirty="0"/>
              <a:t>are about server-side programming</a:t>
            </a:r>
          </a:p>
          <a:p>
            <a:pPr lvl="1"/>
            <a:r>
              <a:rPr lang="en-US" b="1" dirty="0"/>
              <a:t>Data management </a:t>
            </a:r>
            <a:r>
              <a:rPr lang="en-US" dirty="0"/>
              <a:t>technologies and </a:t>
            </a:r>
            <a:r>
              <a:rPr lang="en-US" b="1" dirty="0"/>
              <a:t>ORM frameworks</a:t>
            </a:r>
          </a:p>
          <a:p>
            <a:pPr lvl="1"/>
            <a:r>
              <a:rPr lang="en-US" dirty="0"/>
              <a:t>Backend </a:t>
            </a:r>
            <a:r>
              <a:rPr lang="en-US" b="1" dirty="0"/>
              <a:t>Web frameworks </a:t>
            </a:r>
            <a:r>
              <a:rPr lang="en-US" dirty="0"/>
              <a:t>and </a:t>
            </a:r>
            <a:r>
              <a:rPr lang="en-US" b="1" dirty="0"/>
              <a:t>MVC</a:t>
            </a:r>
            <a:r>
              <a:rPr lang="en-US" dirty="0"/>
              <a:t> frameworks</a:t>
            </a:r>
          </a:p>
          <a:p>
            <a:pPr lvl="1"/>
            <a:r>
              <a:rPr lang="en-US" b="1" dirty="0"/>
              <a:t>REST API </a:t>
            </a:r>
            <a:r>
              <a:rPr lang="en-US" dirty="0"/>
              <a:t>frameworks, </a:t>
            </a:r>
            <a:r>
              <a:rPr lang="en-US" b="1" dirty="0"/>
              <a:t>reactive</a:t>
            </a:r>
            <a:r>
              <a:rPr lang="en-US" dirty="0"/>
              <a:t> APIs, other services and APIs</a:t>
            </a:r>
          </a:p>
          <a:p>
            <a:pPr lvl="1"/>
            <a:r>
              <a:rPr lang="en-US" b="1" dirty="0"/>
              <a:t>Microservices</a:t>
            </a:r>
            <a:r>
              <a:rPr lang="bg-BG" dirty="0"/>
              <a:t>, </a:t>
            </a:r>
            <a:r>
              <a:rPr lang="en-US" b="1" dirty="0"/>
              <a:t>containers</a:t>
            </a:r>
            <a:r>
              <a:rPr lang="en-US" dirty="0"/>
              <a:t> and </a:t>
            </a:r>
            <a:r>
              <a:rPr lang="en-US" b="1" dirty="0"/>
              <a:t>cloud</a:t>
            </a:r>
          </a:p>
          <a:p>
            <a:pPr>
              <a:spcBef>
                <a:spcPts val="1200"/>
              </a:spcBef>
            </a:pPr>
            <a:r>
              <a:rPr lang="en-US" b="1" dirty="0"/>
              <a:t>Back-end developers</a:t>
            </a:r>
            <a:r>
              <a:rPr lang="en-US" dirty="0"/>
              <a:t> work on the server-side</a:t>
            </a:r>
          </a:p>
          <a:p>
            <a:pPr lvl="1"/>
            <a:r>
              <a:rPr lang="en-US" dirty="0"/>
              <a:t>They deal with the business logic,</a:t>
            </a:r>
            <a:br>
              <a:rPr lang="en-US" dirty="0"/>
            </a:br>
            <a:r>
              <a:rPr lang="en-US" dirty="0"/>
              <a:t>data processing, data storage, APIs</a:t>
            </a:r>
          </a:p>
          <a:p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92430-3613-4AA6-A6D5-F728026F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Back-End Technologies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EB0124-80A9-40D2-927C-CCD6B88AB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1120" y="1771077"/>
            <a:ext cx="1309091" cy="130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9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991559-DE7B-4178-B6C6-B6716A1076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41CAF-69CC-4F31-B668-E48842837B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Databases</a:t>
            </a:r>
            <a:r>
              <a:rPr lang="en-US" dirty="0"/>
              <a:t> hold and manage data in the back-end systems</a:t>
            </a:r>
          </a:p>
          <a:p>
            <a:r>
              <a:rPr lang="en-US" b="1" dirty="0"/>
              <a:t>Relational databases</a:t>
            </a:r>
            <a:r>
              <a:rPr lang="en-US" dirty="0"/>
              <a:t> (</a:t>
            </a:r>
            <a:r>
              <a:rPr lang="en-US" b="1" dirty="0"/>
              <a:t>RDBMS</a:t>
            </a:r>
            <a:r>
              <a:rPr lang="en-US" dirty="0"/>
              <a:t>)</a:t>
            </a:r>
            <a:endParaRPr lang="en-US" b="1" dirty="0"/>
          </a:p>
          <a:p>
            <a:pPr lvl="1"/>
            <a:r>
              <a:rPr lang="en-US" dirty="0"/>
              <a:t>Hold data in </a:t>
            </a:r>
            <a:r>
              <a:rPr lang="en-US" b="1" dirty="0"/>
              <a:t>tables</a:t>
            </a:r>
            <a:r>
              <a:rPr lang="en-US" dirty="0"/>
              <a:t> + </a:t>
            </a:r>
            <a:r>
              <a:rPr lang="en-US" b="1" dirty="0"/>
              <a:t>relationships</a:t>
            </a:r>
          </a:p>
          <a:p>
            <a:pPr lvl="1"/>
            <a:r>
              <a:rPr lang="en-US" dirty="0"/>
              <a:t>Use the </a:t>
            </a:r>
            <a:r>
              <a:rPr lang="en-US" b="1" dirty="0"/>
              <a:t>SQL</a:t>
            </a:r>
            <a:r>
              <a:rPr lang="en-US" dirty="0"/>
              <a:t> language to query / modify data</a:t>
            </a:r>
          </a:p>
          <a:p>
            <a:pPr lvl="1"/>
            <a:r>
              <a:rPr lang="en-US" dirty="0"/>
              <a:t>Examples: MySQL, PostgreSQL, Web SQL in HTML5</a:t>
            </a:r>
          </a:p>
          <a:p>
            <a:r>
              <a:rPr lang="en-US" b="1" dirty="0"/>
              <a:t>NoSQL databases</a:t>
            </a:r>
          </a:p>
          <a:p>
            <a:pPr lvl="1"/>
            <a:r>
              <a:rPr lang="en-US" dirty="0"/>
              <a:t>Hold collections of documents or key-value pairs</a:t>
            </a:r>
          </a:p>
          <a:p>
            <a:pPr lvl="1"/>
            <a:r>
              <a:rPr lang="en-US" dirty="0"/>
              <a:t>Examples: MongoDB, </a:t>
            </a:r>
            <a:r>
              <a:rPr lang="en-US" dirty="0" err="1"/>
              <a:t>IndexedDB</a:t>
            </a:r>
            <a:r>
              <a:rPr lang="en-US" dirty="0"/>
              <a:t> in HTML5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C84298-C4A6-45F5-99C7-F6F8F8CF7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8E4FE2-5143-440B-B73C-158732D5C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6000" y="2294903"/>
            <a:ext cx="1665605" cy="16656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09D910-776B-4901-A775-E075AB5AF2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5408" y="4599459"/>
            <a:ext cx="1806789" cy="180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4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461000" y="983404"/>
            <a:ext cx="9945001" cy="5650412"/>
          </a:xfrm>
        </p:spPr>
        <p:txBody>
          <a:bodyPr>
            <a:normAutofit/>
          </a:bodyPr>
          <a:lstStyle/>
          <a:p>
            <a:pPr lvl="1">
              <a:lnSpc>
                <a:spcPct val="120000"/>
              </a:lnSpc>
            </a:pPr>
            <a:r>
              <a:rPr lang="en-US" sz="3600" dirty="0"/>
              <a:t>Back-End Development Concepts</a:t>
            </a:r>
          </a:p>
          <a:p>
            <a:pPr lvl="2">
              <a:lnSpc>
                <a:spcPct val="120000"/>
              </a:lnSpc>
            </a:pPr>
            <a:r>
              <a:rPr lang="en-US" sz="3400" dirty="0"/>
              <a:t>Databases and DBMS Systems</a:t>
            </a:r>
          </a:p>
          <a:p>
            <a:pPr lvl="2">
              <a:lnSpc>
                <a:spcPct val="120000"/>
              </a:lnSpc>
            </a:pPr>
            <a:r>
              <a:rPr lang="en-US" sz="3400" dirty="0"/>
              <a:t>ORM Frameworks</a:t>
            </a:r>
          </a:p>
          <a:p>
            <a:pPr lvl="2">
              <a:lnSpc>
                <a:spcPct val="120000"/>
              </a:lnSpc>
            </a:pPr>
            <a:r>
              <a:rPr lang="en-US" sz="3400" dirty="0"/>
              <a:t>The MVC Pattern</a:t>
            </a:r>
          </a:p>
          <a:p>
            <a:pPr lvl="2">
              <a:lnSpc>
                <a:spcPct val="120000"/>
              </a:lnSpc>
            </a:pPr>
            <a:r>
              <a:rPr lang="en-US" sz="3400" dirty="0"/>
              <a:t>Virtualization, Cloud and Containers</a:t>
            </a:r>
          </a:p>
          <a:p>
            <a:pPr lvl="2">
              <a:lnSpc>
                <a:spcPct val="120000"/>
              </a:lnSpc>
            </a:pPr>
            <a:r>
              <a:rPr lang="en-US" sz="3400" dirty="0"/>
              <a:t>Operating Systems and Linux Shell</a:t>
            </a:r>
          </a:p>
          <a:p>
            <a:pPr lvl="1">
              <a:lnSpc>
                <a:spcPct val="120000"/>
              </a:lnSpc>
            </a:pPr>
            <a:r>
              <a:rPr lang="en-US" sz="3600" dirty="0"/>
              <a:t>Embedded Systems and IoT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 (2)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9741A9A-803E-418A-8151-0FD6AB13CC64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82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37A4AA-DE25-417D-911B-8A6C2933AC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854B9C-F90B-4B8B-BDFF-5246E7ACDB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Web SQL </a:t>
            </a:r>
            <a:r>
              <a:rPr lang="en-US" dirty="0"/>
              <a:t>is a relational database, embedded the Web browsers</a:t>
            </a:r>
          </a:p>
          <a:p>
            <a:pPr lvl="1"/>
            <a:r>
              <a:rPr lang="en-US" dirty="0"/>
              <a:t>It is fully functional </a:t>
            </a:r>
            <a:r>
              <a:rPr lang="en-US" b="1" dirty="0"/>
              <a:t>RDBMS system</a:t>
            </a:r>
            <a:r>
              <a:rPr lang="en-US" dirty="0"/>
              <a:t>, runs at the </a:t>
            </a:r>
            <a:r>
              <a:rPr lang="en-US" b="1" dirty="0"/>
              <a:t>client-side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71D658-EC85-4642-82F7-BA4608088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SQL –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4A4920-1503-498A-B58E-66012E4FA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82" y="2661049"/>
            <a:ext cx="11083636" cy="3840101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9353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1861288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820426"/>
            <a:ext cx="6065837" cy="1089212"/>
          </a:xfrm>
        </p:spPr>
        <p:txBody>
          <a:bodyPr/>
          <a:lstStyle/>
          <a:p>
            <a:r>
              <a:rPr lang="en-US" dirty="0"/>
              <a:t>Web SQL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DF3955-51A1-45B7-AC6C-CD4510F6F7E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58676" y="1877402"/>
            <a:ext cx="2068418" cy="20658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4DB26A-8E24-47CE-A3C3-C46B6219C20B}"/>
              </a:ext>
            </a:extLst>
          </p:cNvPr>
          <p:cNvSpPr/>
          <p:nvPr/>
        </p:nvSpPr>
        <p:spPr>
          <a:xfrm>
            <a:off x="6115807" y="2680780"/>
            <a:ext cx="43148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5"/>
              </a:rPr>
              <a:t>https://w3schools.com/sql/</a:t>
            </a:r>
            <a:r>
              <a:rPr lang="en-US" sz="280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6EFE5F-8E2B-401E-9B78-3BE3E5E0C7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9414" y="3610203"/>
            <a:ext cx="6620558" cy="2293797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381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3E740E-3D1B-4C9F-8495-A004E2A6A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55380-2FC8-44E4-963E-12DFC1C476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ORM frameworks</a:t>
            </a:r>
            <a:r>
              <a:rPr lang="en-US" dirty="0"/>
              <a:t> (object-relational mapping) allow persisting objects in relational database (by mapping classes to tables)</a:t>
            </a:r>
          </a:p>
          <a:p>
            <a:pPr lvl="1"/>
            <a:r>
              <a:rPr lang="en-US" dirty="0"/>
              <a:t>E.g. store JS objects in MySQL database</a:t>
            </a:r>
          </a:p>
          <a:p>
            <a:r>
              <a:rPr lang="en-US" dirty="0"/>
              <a:t>Popular ORM frameworks:</a:t>
            </a:r>
          </a:p>
          <a:p>
            <a:pPr lvl="1"/>
            <a:r>
              <a:rPr lang="en-US" b="1" dirty="0"/>
              <a:t>Entity Framework </a:t>
            </a:r>
            <a:r>
              <a:rPr lang="en-US" dirty="0"/>
              <a:t>(C#)</a:t>
            </a:r>
          </a:p>
          <a:p>
            <a:pPr lvl="1"/>
            <a:r>
              <a:rPr lang="en-US" b="1" dirty="0"/>
              <a:t>Hibernate</a:t>
            </a:r>
            <a:r>
              <a:rPr lang="en-US" dirty="0"/>
              <a:t> (Java)</a:t>
            </a:r>
          </a:p>
          <a:p>
            <a:pPr lvl="1"/>
            <a:r>
              <a:rPr lang="en-US" b="1" dirty="0" err="1"/>
              <a:t>Sequelize</a:t>
            </a:r>
            <a:r>
              <a:rPr lang="en-US" dirty="0"/>
              <a:t> (JavaScript)</a:t>
            </a:r>
          </a:p>
          <a:p>
            <a:pPr lvl="1"/>
            <a:r>
              <a:rPr lang="en-US" b="1" dirty="0" err="1"/>
              <a:t>SQLAlchemy</a:t>
            </a:r>
            <a:r>
              <a:rPr lang="en-US" dirty="0"/>
              <a:t> (Python)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0B86C5-A33C-4BB3-8BDF-9308EF9F4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ORM Frameworks</a:t>
            </a:r>
          </a:p>
        </p:txBody>
      </p:sp>
      <p:pic>
        <p:nvPicPr>
          <p:cNvPr id="3074" name="Picture 2" descr="Introducing ORM, O/RM, and O/R mapping - Learning Spring ...">
            <a:extLst>
              <a:ext uri="{FF2B5EF4-FFF2-40B4-BE49-F238E27FC236}">
                <a16:creationId xmlns:a16="http://schemas.microsoft.com/office/drawing/2014/main" id="{C9147640-C781-47FD-B8A0-B559774E5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300" y="3155559"/>
            <a:ext cx="6100681" cy="243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96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96B1A0-BBA2-47E1-BF62-43F7D07CB6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1D171A-5595-48BA-95A6-73C16BD6B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ORM Example – </a:t>
            </a:r>
            <a:r>
              <a:rPr lang="en-US" dirty="0" err="1"/>
              <a:t>JayData</a:t>
            </a:r>
            <a:r>
              <a:rPr lang="en-US" dirty="0"/>
              <a:t> ORM for Web SQL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D9761EF4-14E8-4315-87BF-CB6B66F1F2B8}"/>
              </a:ext>
            </a:extLst>
          </p:cNvPr>
          <p:cNvSpPr txBox="1">
            <a:spLocks/>
          </p:cNvSpPr>
          <p:nvPr/>
        </p:nvSpPr>
        <p:spPr>
          <a:xfrm>
            <a:off x="434608" y="1371948"/>
            <a:ext cx="11318422" cy="511175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&lt;script src="</a:t>
            </a:r>
            <a:r>
              <a:rPr lang="en-US" sz="2200" noProof="1">
                <a:latin typeface="+mn-lt"/>
              </a:rPr>
              <a:t>https://unpkg.com/jaydata@1.5.10/public/</a:t>
            </a:r>
            <a:r>
              <a:rPr lang="en-US" sz="2200" noProof="1">
                <a:solidFill>
                  <a:schemeClr val="bg1"/>
                </a:solidFill>
                <a:latin typeface="+mn-lt"/>
              </a:rPr>
              <a:t>jaydata.js</a:t>
            </a:r>
            <a:r>
              <a:rPr lang="en-US" sz="2200" noProof="1"/>
              <a:t>"&gt;&lt;/script&gt;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&lt;script&gt;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let </a:t>
            </a:r>
            <a:r>
              <a:rPr lang="en-US" sz="2200" noProof="1">
                <a:solidFill>
                  <a:schemeClr val="bg1"/>
                </a:solidFill>
              </a:rPr>
              <a:t>Task</a:t>
            </a:r>
            <a:r>
              <a:rPr lang="en-US" sz="2200" noProof="1"/>
              <a:t> = $data.Entity.extend("Task",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Id</a:t>
            </a:r>
            <a:r>
              <a:rPr lang="en-US" sz="2200" noProof="1"/>
              <a:t>: { type: "int", key: true, computed: true },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Task</a:t>
            </a:r>
            <a:r>
              <a:rPr lang="en-US" sz="2200" noProof="1"/>
              <a:t>: { type: String, required: true, maxLength: 200 },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DueDate</a:t>
            </a:r>
            <a:r>
              <a:rPr lang="en-US" sz="2200" noProof="1"/>
              <a:t>: { type: Date },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Completed</a:t>
            </a:r>
            <a:r>
              <a:rPr lang="en-US" sz="2200" noProof="1"/>
              <a:t>: { type: Boolean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});</a:t>
            </a:r>
          </a:p>
          <a:p>
            <a:pPr>
              <a:spcAft>
                <a:spcPts val="0"/>
              </a:spcAft>
            </a:pPr>
            <a:r>
              <a:rPr lang="en-US" sz="2200" noProof="1"/>
              <a:t>  let </a:t>
            </a:r>
            <a:r>
              <a:rPr lang="en-US" sz="2200" noProof="1">
                <a:solidFill>
                  <a:schemeClr val="bg1"/>
                </a:solidFill>
              </a:rPr>
              <a:t>TodoDatabase</a:t>
            </a:r>
            <a:r>
              <a:rPr lang="en-US" sz="2200" noProof="1"/>
              <a:t> = $data.EntityContext.extend("TodoDatabase",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Tasks</a:t>
            </a:r>
            <a:r>
              <a:rPr lang="en-US" sz="2200" noProof="1"/>
              <a:t>: { type: $data.EntitySet, elementType: "Task"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});</a:t>
            </a:r>
          </a:p>
          <a:p>
            <a:pPr>
              <a:spcAft>
                <a:spcPts val="0"/>
              </a:spcAft>
            </a:pPr>
            <a:r>
              <a:rPr lang="en-US" sz="2200" noProof="1"/>
              <a:t>  let todoDB = new TodoDatabase({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provider: '</a:t>
            </a:r>
            <a:r>
              <a:rPr lang="en-US" sz="2200" noProof="1">
                <a:solidFill>
                  <a:schemeClr val="bg1"/>
                </a:solidFill>
              </a:rPr>
              <a:t>webSql</a:t>
            </a:r>
            <a:r>
              <a:rPr lang="en-US" sz="2200" noProof="1"/>
              <a:t>', databaseName: '</a:t>
            </a:r>
            <a:r>
              <a:rPr lang="en-US" sz="2200" noProof="1">
                <a:solidFill>
                  <a:schemeClr val="bg1"/>
                </a:solidFill>
              </a:rPr>
              <a:t>TodoDB</a:t>
            </a:r>
            <a:r>
              <a:rPr lang="en-US" sz="2200" noProof="1"/>
              <a:t>'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});</a:t>
            </a:r>
          </a:p>
        </p:txBody>
      </p:sp>
    </p:spTree>
    <p:extLst>
      <p:ext uri="{BB962C8B-B14F-4D97-AF65-F5344CB8AC3E}">
        <p14:creationId xmlns:p14="http://schemas.microsoft.com/office/powerpoint/2010/main" val="189550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96B1A0-BBA2-47E1-BF62-43F7D07CB6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1D171A-5595-48BA-95A6-73C16BD6B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9865594" cy="882654"/>
          </a:xfrm>
        </p:spPr>
        <p:txBody>
          <a:bodyPr>
            <a:normAutofit/>
          </a:bodyPr>
          <a:lstStyle/>
          <a:p>
            <a:r>
              <a:rPr lang="en-US" sz="3900" dirty="0"/>
              <a:t>ORM Example – </a:t>
            </a:r>
            <a:r>
              <a:rPr lang="en-US" sz="3900" dirty="0" err="1"/>
              <a:t>JayData</a:t>
            </a:r>
            <a:r>
              <a:rPr lang="en-US" sz="3900" dirty="0"/>
              <a:t> ORM for Web SQL (2)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D9761EF4-14E8-4315-87BF-CB6B66F1F2B8}"/>
              </a:ext>
            </a:extLst>
          </p:cNvPr>
          <p:cNvSpPr txBox="1">
            <a:spLocks/>
          </p:cNvSpPr>
          <p:nvPr/>
        </p:nvSpPr>
        <p:spPr>
          <a:xfrm>
            <a:off x="434608" y="1371948"/>
            <a:ext cx="11318422" cy="477320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todoDB.onReady(async function()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accent2">
                    <a:lumMod val="75000"/>
                  </a:schemeClr>
                </a:solidFill>
              </a:rPr>
              <a:t>// Create a new task in the table 'Tasks'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let newTask = </a:t>
            </a:r>
            <a:r>
              <a:rPr lang="en-US" sz="2200" noProof="1">
                <a:solidFill>
                  <a:schemeClr val="bg1"/>
                </a:solidFill>
              </a:rPr>
              <a:t>todoDB.Tasks.add</a:t>
            </a:r>
            <a:r>
              <a:rPr lang="en-US" sz="2200" noProof="1"/>
              <a:t>(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  { Task: 'Learn JS @ ' + new Date().toUTCString() });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await todoDB.</a:t>
            </a:r>
            <a:r>
              <a:rPr lang="en-US" sz="2200" noProof="1">
                <a:solidFill>
                  <a:schemeClr val="bg1"/>
                </a:solidFill>
              </a:rPr>
              <a:t>saveChanges</a:t>
            </a:r>
            <a:r>
              <a:rPr lang="en-US" sz="2200" noProof="1"/>
              <a:t>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document.write("Created task #" + newTask.Id);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accent2">
                    <a:lumMod val="75000"/>
                  </a:schemeClr>
                </a:solidFill>
              </a:rPr>
              <a:t>// List all tasks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let tasks = await </a:t>
            </a:r>
            <a:r>
              <a:rPr lang="en-US" sz="2200" noProof="1">
                <a:solidFill>
                  <a:schemeClr val="bg1"/>
                </a:solidFill>
              </a:rPr>
              <a:t>todoDB.Tasks.toArray</a:t>
            </a:r>
            <a:r>
              <a:rPr lang="en-US" sz="2200" noProof="1"/>
              <a:t>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tasks.forEach(task =&gt; document.write(</a:t>
            </a:r>
            <a:br>
              <a:rPr lang="bg-BG" sz="2200" noProof="1"/>
            </a:br>
            <a:r>
              <a:rPr lang="bg-BG" sz="2200" noProof="1"/>
              <a:t>      </a:t>
            </a:r>
            <a:r>
              <a:rPr lang="en-US" sz="2200" noProof="1"/>
              <a:t>`&lt;div&gt;${task.Id} | ${task.Task}&lt;/div&gt;`)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});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&lt;/script&gt;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841200-E121-4A4A-8D0E-4D8A7CF80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00" y="5109504"/>
            <a:ext cx="4541707" cy="153436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092601-6C9C-4C30-9DB7-E938C8FEE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077" y="3772659"/>
            <a:ext cx="4189421" cy="18613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8393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62049" y="3107766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62049" y="1348251"/>
            <a:ext cx="6065837" cy="1754187"/>
          </a:xfrm>
        </p:spPr>
        <p:txBody>
          <a:bodyPr/>
          <a:lstStyle/>
          <a:p>
            <a:r>
              <a:rPr lang="en-US" noProof="1"/>
              <a:t>JayData</a:t>
            </a:r>
            <a:r>
              <a:rPr lang="en-US" dirty="0"/>
              <a:t> ORM</a:t>
            </a:r>
            <a:br>
              <a:rPr lang="en-US" dirty="0"/>
            </a:br>
            <a:r>
              <a:rPr lang="en-US" dirty="0"/>
              <a:t>for Web SQL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C20C37-B7AD-4F78-89C6-C4C50009892C}"/>
              </a:ext>
            </a:extLst>
          </p:cNvPr>
          <p:cNvSpPr/>
          <p:nvPr/>
        </p:nvSpPr>
        <p:spPr>
          <a:xfrm>
            <a:off x="4926000" y="3895780"/>
            <a:ext cx="67379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https://repl.it/@nakov/jaydata-orm-example</a:t>
            </a:r>
            <a:endParaRPr lang="en-US" sz="28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934588-44D9-411B-89B8-EBDB7F2E4AA7}"/>
              </a:ext>
            </a:extLst>
          </p:cNvPr>
          <p:cNvGrpSpPr/>
          <p:nvPr/>
        </p:nvGrpSpPr>
        <p:grpSpPr>
          <a:xfrm>
            <a:off x="1236000" y="1744711"/>
            <a:ext cx="2822426" cy="1975460"/>
            <a:chOff x="1236000" y="1744711"/>
            <a:chExt cx="2822426" cy="1975460"/>
          </a:xfrm>
        </p:grpSpPr>
        <p:pic>
          <p:nvPicPr>
            <p:cNvPr id="19" name="Picture 2" descr="Database Icon | Small &amp; Flat Iconset | paomedia">
              <a:extLst>
                <a:ext uri="{FF2B5EF4-FFF2-40B4-BE49-F238E27FC236}">
                  <a16:creationId xmlns:a16="http://schemas.microsoft.com/office/drawing/2014/main" id="{D58E7248-9B5B-4088-898B-5B3B28C2AC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4955" y="2430915"/>
              <a:ext cx="1233471" cy="1233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6E2550C-6ABD-4BB2-BB03-1B3CFF66F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236000" y="2383793"/>
              <a:ext cx="1336380" cy="133637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CFB1FBB-0DC4-4CFC-931A-F6ABD3CC3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3564837">
              <a:off x="2148858" y="1720325"/>
              <a:ext cx="908383" cy="9571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997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46</a:t>
            </a:fld>
            <a:endParaRPr lang="en-US" noProof="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ACCCC41-1538-4DE9-B931-9DADB8F9EF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473544" cy="119787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Model-View-Controller</a:t>
            </a:r>
            <a:r>
              <a:rPr lang="en-US" dirty="0"/>
              <a:t> (</a:t>
            </a:r>
            <a:r>
              <a:rPr lang="en-US" b="1" dirty="0"/>
              <a:t>MVC</a:t>
            </a:r>
            <a:r>
              <a:rPr lang="en-US" dirty="0"/>
              <a:t>) pattern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Model-View-Controller (MVC) Pattern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61E6A-AD76-47E4-886F-3E7CB06A7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566122"/>
            <a:ext cx="6292778" cy="3972038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1A191B7-FB05-4081-91C7-91D11D1622CD}"/>
              </a:ext>
            </a:extLst>
          </p:cNvPr>
          <p:cNvSpPr txBox="1">
            <a:spLocks/>
          </p:cNvSpPr>
          <p:nvPr/>
        </p:nvSpPr>
        <p:spPr>
          <a:xfrm>
            <a:off x="6951000" y="1196125"/>
            <a:ext cx="4951210" cy="5528766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Controller</a:t>
            </a:r>
          </a:p>
          <a:p>
            <a:pPr lvl="1"/>
            <a:r>
              <a:rPr lang="en-US" dirty="0"/>
              <a:t>Handles user actions</a:t>
            </a:r>
          </a:p>
          <a:p>
            <a:pPr lvl="1"/>
            <a:r>
              <a:rPr lang="en-US" dirty="0"/>
              <a:t>Updates the model</a:t>
            </a:r>
          </a:p>
          <a:p>
            <a:pPr lvl="1"/>
            <a:r>
              <a:rPr lang="en-US" dirty="0"/>
              <a:t>Renders the view (UI)</a:t>
            </a:r>
          </a:p>
          <a:p>
            <a:r>
              <a:rPr lang="en-US" b="1" dirty="0"/>
              <a:t>Model</a:t>
            </a:r>
          </a:p>
          <a:p>
            <a:pPr lvl="1"/>
            <a:r>
              <a:rPr lang="en-US" dirty="0"/>
              <a:t>Holds app data</a:t>
            </a:r>
          </a:p>
          <a:p>
            <a:r>
              <a:rPr lang="en-US" b="1" dirty="0"/>
              <a:t>View</a:t>
            </a:r>
          </a:p>
          <a:p>
            <a:pPr lvl="1"/>
            <a:r>
              <a:rPr lang="en-US" dirty="0"/>
              <a:t>Displays the UI, based on the model data</a:t>
            </a:r>
          </a:p>
        </p:txBody>
      </p:sp>
    </p:spTree>
    <p:extLst>
      <p:ext uri="{BB962C8B-B14F-4D97-AF65-F5344CB8AC3E}">
        <p14:creationId xmlns:p14="http://schemas.microsoft.com/office/powerpoint/2010/main" val="106124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9F3DA0-6CD5-4D49-8535-94CCF60A2E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7E152-8792-459F-BE78-7776EEAFD8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Web MVC frameworks </a:t>
            </a:r>
            <a:r>
              <a:rPr lang="en-US" dirty="0"/>
              <a:t>are used build Web applications</a:t>
            </a:r>
          </a:p>
          <a:p>
            <a:pPr lvl="1"/>
            <a:r>
              <a:rPr lang="en-US" b="1" dirty="0"/>
              <a:t>Controllers </a:t>
            </a:r>
            <a:r>
              <a:rPr lang="en-US" dirty="0"/>
              <a:t>handle HTTP GET / POST and render a view</a:t>
            </a:r>
          </a:p>
          <a:p>
            <a:pPr lvl="1"/>
            <a:r>
              <a:rPr lang="en-US" b="1" dirty="0"/>
              <a:t>Views </a:t>
            </a:r>
            <a:r>
              <a:rPr lang="en-US" dirty="0"/>
              <a:t>display HTML + CSS, based on the models</a:t>
            </a:r>
          </a:p>
          <a:p>
            <a:pPr lvl="1"/>
            <a:r>
              <a:rPr lang="en-US" b="1" dirty="0"/>
              <a:t>Models</a:t>
            </a:r>
            <a:r>
              <a:rPr lang="en-US" dirty="0"/>
              <a:t> hold app data for views, prepared by controllers</a:t>
            </a:r>
          </a:p>
          <a:p>
            <a:pPr>
              <a:spcBef>
                <a:spcPts val="1200"/>
              </a:spcBef>
            </a:pPr>
            <a:r>
              <a:rPr lang="en-US" dirty="0"/>
              <a:t>Examples of Web MVC frameworks:</a:t>
            </a:r>
          </a:p>
          <a:p>
            <a:pPr lvl="1"/>
            <a:r>
              <a:rPr lang="en-US" b="1" dirty="0"/>
              <a:t>ASP.NET MVC </a:t>
            </a:r>
            <a:r>
              <a:rPr lang="en-US" dirty="0"/>
              <a:t>(C#), </a:t>
            </a:r>
            <a:r>
              <a:rPr lang="en-US" b="1" dirty="0"/>
              <a:t>Spring MVC </a:t>
            </a:r>
            <a:r>
              <a:rPr lang="en-US" dirty="0"/>
              <a:t>(Java),</a:t>
            </a:r>
            <a:br>
              <a:rPr lang="en-US" dirty="0"/>
            </a:br>
            <a:r>
              <a:rPr lang="en-US" b="1" dirty="0"/>
              <a:t>Express</a:t>
            </a:r>
            <a:r>
              <a:rPr lang="en-US" dirty="0"/>
              <a:t> (JS), </a:t>
            </a:r>
            <a:r>
              <a:rPr lang="en-US" b="1" dirty="0"/>
              <a:t>Django </a:t>
            </a:r>
            <a:r>
              <a:rPr lang="en-US" dirty="0"/>
              <a:t>(Python), </a:t>
            </a:r>
            <a:r>
              <a:rPr lang="en-US" b="1" dirty="0"/>
              <a:t>Laravel</a:t>
            </a:r>
            <a:r>
              <a:rPr lang="en-US" dirty="0"/>
              <a:t> (PHP), </a:t>
            </a:r>
            <a:br>
              <a:rPr lang="en-US" dirty="0"/>
            </a:br>
            <a:r>
              <a:rPr lang="en-US" b="1" dirty="0"/>
              <a:t>Ruby on Rails</a:t>
            </a:r>
            <a:r>
              <a:rPr lang="en-US" dirty="0"/>
              <a:t> (Ruby), </a:t>
            </a:r>
            <a:r>
              <a:rPr lang="en-US" b="1" dirty="0"/>
              <a:t>Revel</a:t>
            </a:r>
            <a:r>
              <a:rPr lang="en-US" dirty="0"/>
              <a:t> (Go), …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AEA21C-A359-46BA-8762-63EF1F1E5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MVC Frameworks</a:t>
            </a:r>
          </a:p>
        </p:txBody>
      </p:sp>
    </p:spTree>
    <p:extLst>
      <p:ext uri="{BB962C8B-B14F-4D97-AF65-F5344CB8AC3E}">
        <p14:creationId xmlns:p14="http://schemas.microsoft.com/office/powerpoint/2010/main" val="102990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59A756-57EB-4EBD-972D-3D0D926286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2B8128-86E9-43DE-8F3C-2DEEFD6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Web App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7882079-9E7E-4B75-A2B2-A74A501886A9}"/>
              </a:ext>
            </a:extLst>
          </p:cNvPr>
          <p:cNvSpPr txBox="1">
            <a:spLocks/>
          </p:cNvSpPr>
          <p:nvPr/>
        </p:nvSpPr>
        <p:spPr>
          <a:xfrm>
            <a:off x="3171000" y="1371948"/>
            <a:ext cx="8714496" cy="461931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const express = require('</a:t>
            </a:r>
            <a:r>
              <a:rPr lang="en-US" sz="2600" noProof="1">
                <a:solidFill>
                  <a:schemeClr val="bg1"/>
                </a:solidFill>
              </a:rPr>
              <a:t>express</a:t>
            </a:r>
            <a:r>
              <a:rPr lang="en-US" sz="2600" noProof="1"/>
              <a:t>');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const app = express();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app.set('view engine', '</a:t>
            </a:r>
            <a:r>
              <a:rPr lang="en-US" sz="2600" noProof="1">
                <a:solidFill>
                  <a:schemeClr val="bg1"/>
                </a:solidFill>
              </a:rPr>
              <a:t>pug</a:t>
            </a:r>
            <a:r>
              <a:rPr lang="en-US" sz="2600" noProof="1"/>
              <a:t>');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app.use(require('</a:t>
            </a:r>
            <a:r>
              <a:rPr lang="en-US" sz="2600" noProof="1">
                <a:solidFill>
                  <a:schemeClr val="bg1"/>
                </a:solidFill>
              </a:rPr>
              <a:t>body-parser</a:t>
            </a:r>
            <a:r>
              <a:rPr lang="en-US" sz="2600" noProof="1"/>
              <a:t>')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.urlencoded({extended:true}));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const </a:t>
            </a:r>
            <a:r>
              <a:rPr lang="en-US" sz="2600" noProof="1">
                <a:solidFill>
                  <a:schemeClr val="bg1"/>
                </a:solidFill>
              </a:rPr>
              <a:t>studentsController</a:t>
            </a:r>
            <a:r>
              <a:rPr lang="en-US" sz="2600" noProof="1"/>
              <a:t> =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require("./controllers/students");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studentsController.setup(app);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app.listen(8080);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6683076-9CCA-4980-BFE4-DF25F8FC6D00}"/>
              </a:ext>
            </a:extLst>
          </p:cNvPr>
          <p:cNvSpPr txBox="1">
            <a:spLocks/>
          </p:cNvSpPr>
          <p:nvPr/>
        </p:nvSpPr>
        <p:spPr>
          <a:xfrm>
            <a:off x="10101000" y="1371948"/>
            <a:ext cx="1784496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400" i="1" noProof="1"/>
              <a:t>index.js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34EB8A-2A90-493E-9E4D-A016B7E87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04" y="1371949"/>
            <a:ext cx="2621117" cy="4619314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510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59A756-57EB-4EBD-972D-3D0D926286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2B8128-86E9-43DE-8F3C-2DEEFD6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Web App – Example: Controllers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7882079-9E7E-4B75-A2B2-A74A501886A9}"/>
              </a:ext>
            </a:extLst>
          </p:cNvPr>
          <p:cNvSpPr txBox="1">
            <a:spLocks/>
          </p:cNvSpPr>
          <p:nvPr/>
        </p:nvSpPr>
        <p:spPr>
          <a:xfrm>
            <a:off x="306504" y="1374504"/>
            <a:ext cx="6284496" cy="488092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let </a:t>
            </a:r>
            <a:r>
              <a:rPr lang="en-US" sz="2400" noProof="1">
                <a:solidFill>
                  <a:schemeClr val="bg1"/>
                </a:solidFill>
              </a:rPr>
              <a:t>studentsModel</a:t>
            </a:r>
            <a:r>
              <a:rPr lang="en-US" sz="2400" noProof="1"/>
              <a:t> =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require("../models/students");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function setup(app) {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US" sz="2400" noProof="1"/>
              <a:t>  app.get('</a:t>
            </a:r>
            <a:r>
              <a:rPr lang="en-US" sz="2400" noProof="1">
                <a:solidFill>
                  <a:schemeClr val="bg1"/>
                </a:solidFill>
              </a:rPr>
              <a:t>/</a:t>
            </a:r>
            <a:r>
              <a:rPr lang="en-US" sz="2400" noProof="1"/>
              <a:t>', function(req, res)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let </a:t>
            </a:r>
            <a:r>
              <a:rPr lang="en-US" sz="2400" noProof="1">
                <a:solidFill>
                  <a:schemeClr val="bg1"/>
                </a:solidFill>
              </a:rPr>
              <a:t>model</a:t>
            </a:r>
            <a:r>
              <a:rPr lang="en-US" sz="2400" noProof="1"/>
              <a:t> = {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title: "MVC Example",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msg: "Students Registry",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students: studentsModel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};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res.</a:t>
            </a:r>
            <a:r>
              <a:rPr lang="en-US" sz="2400" noProof="1">
                <a:solidFill>
                  <a:schemeClr val="bg1"/>
                </a:solidFill>
              </a:rPr>
              <a:t>render</a:t>
            </a:r>
            <a:r>
              <a:rPr lang="en-US" sz="2400" noProof="1"/>
              <a:t>('</a:t>
            </a:r>
            <a:r>
              <a:rPr lang="en-US" sz="2400" noProof="1">
                <a:solidFill>
                  <a:schemeClr val="bg1"/>
                </a:solidFill>
              </a:rPr>
              <a:t>home</a:t>
            </a:r>
            <a:r>
              <a:rPr lang="en-US" sz="2400" noProof="1"/>
              <a:t>', model);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});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6683076-9CCA-4980-BFE4-DF25F8FC6D00}"/>
              </a:ext>
            </a:extLst>
          </p:cNvPr>
          <p:cNvSpPr txBox="1">
            <a:spLocks/>
          </p:cNvSpPr>
          <p:nvPr/>
        </p:nvSpPr>
        <p:spPr>
          <a:xfrm>
            <a:off x="6591000" y="1374504"/>
            <a:ext cx="5294496" cy="60016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 anchor="ctr" anchorCtr="0">
            <a:no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400" i="1" noProof="1"/>
              <a:t>students-controller.js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0F8170E-D303-404B-AC69-88AA1F0F7EFC}"/>
              </a:ext>
            </a:extLst>
          </p:cNvPr>
          <p:cNvSpPr txBox="1">
            <a:spLocks/>
          </p:cNvSpPr>
          <p:nvPr/>
        </p:nvSpPr>
        <p:spPr>
          <a:xfrm>
            <a:off x="6591000" y="1974668"/>
            <a:ext cx="5294496" cy="428076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app.get("</a:t>
            </a:r>
            <a:r>
              <a:rPr lang="en-US" sz="2400" noProof="1">
                <a:solidFill>
                  <a:schemeClr val="bg1"/>
                </a:solidFill>
              </a:rPr>
              <a:t>/students</a:t>
            </a:r>
            <a:r>
              <a:rPr lang="en-US" sz="2400" noProof="1"/>
              <a:t>",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function(req, res)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let </a:t>
            </a:r>
            <a:r>
              <a:rPr lang="en-US" sz="2400" noProof="1">
                <a:solidFill>
                  <a:schemeClr val="bg1"/>
                </a:solidFill>
              </a:rPr>
              <a:t>model</a:t>
            </a:r>
            <a:r>
              <a:rPr lang="en-US" sz="2400" noProof="1"/>
              <a:t> = {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title: "Students",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students: studentsModel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};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res.</a:t>
            </a:r>
            <a:r>
              <a:rPr lang="en-US" sz="2400" noProof="1">
                <a:solidFill>
                  <a:schemeClr val="bg1"/>
                </a:solidFill>
              </a:rPr>
              <a:t>render</a:t>
            </a:r>
            <a:r>
              <a:rPr lang="en-US" sz="2400" noProof="1"/>
              <a:t>(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'</a:t>
            </a:r>
            <a:r>
              <a:rPr lang="en-US" sz="2400" noProof="1">
                <a:solidFill>
                  <a:schemeClr val="bg1"/>
                </a:solidFill>
                <a:latin typeface="+mn-lt"/>
              </a:rPr>
              <a:t>students</a:t>
            </a:r>
            <a:r>
              <a:rPr lang="en-US" sz="2400" noProof="1"/>
              <a:t>', model);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…</a:t>
            </a:r>
          </a:p>
        </p:txBody>
      </p:sp>
      <p:sp>
        <p:nvSpPr>
          <p:cNvPr id="10" name="AutoShape 25">
            <a:extLst>
              <a:ext uri="{FF2B5EF4-FFF2-40B4-BE49-F238E27FC236}">
                <a16:creationId xmlns:a16="http://schemas.microsoft.com/office/drawing/2014/main" id="{5DFB348B-EDEE-4570-B0E8-1BD64B968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6000" y="5771972"/>
            <a:ext cx="3358340" cy="862769"/>
          </a:xfrm>
          <a:prstGeom prst="wedgeRoundRectCallout">
            <a:avLst>
              <a:gd name="adj1" fmla="val -64185"/>
              <a:gd name="adj2" fmla="val -4748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Render the UI template </a:t>
            </a:r>
            <a:r>
              <a:rPr lang="en-US" sz="2400" b="1" noProof="1">
                <a:solidFill>
                  <a:schemeClr val="bg1"/>
                </a:solidFill>
              </a:rPr>
              <a:t>views/home.pug</a:t>
            </a:r>
          </a:p>
        </p:txBody>
      </p:sp>
      <p:sp>
        <p:nvSpPr>
          <p:cNvPr id="11" name="AutoShape 25">
            <a:extLst>
              <a:ext uri="{FF2B5EF4-FFF2-40B4-BE49-F238E27FC236}">
                <a16:creationId xmlns:a16="http://schemas.microsoft.com/office/drawing/2014/main" id="{03040995-916C-43E2-B408-651202036C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6830" y="5274000"/>
            <a:ext cx="3358340" cy="862769"/>
          </a:xfrm>
          <a:prstGeom prst="wedgeRoundRectCallout">
            <a:avLst>
              <a:gd name="adj1" fmla="val -22904"/>
              <a:gd name="adj2" fmla="val -7939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Render the UI template </a:t>
            </a:r>
            <a:r>
              <a:rPr lang="en-US" sz="2400" b="1" noProof="1">
                <a:solidFill>
                  <a:schemeClr val="bg1"/>
                </a:solidFill>
              </a:rPr>
              <a:t>views/students.pug</a:t>
            </a:r>
          </a:p>
        </p:txBody>
      </p:sp>
    </p:spTree>
    <p:extLst>
      <p:ext uri="{BB962C8B-B14F-4D97-AF65-F5344CB8AC3E}">
        <p14:creationId xmlns:p14="http://schemas.microsoft.com/office/powerpoint/2010/main" val="205454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416000" y="1152697"/>
            <a:ext cx="9945001" cy="5650412"/>
          </a:xfrm>
        </p:spPr>
        <p:txBody>
          <a:bodyPr>
            <a:normAutofit/>
          </a:bodyPr>
          <a:lstStyle/>
          <a:p>
            <a:pPr lvl="1">
              <a:lnSpc>
                <a:spcPct val="110000"/>
              </a:lnSpc>
            </a:pPr>
            <a:r>
              <a:rPr lang="en-US" sz="3600" dirty="0"/>
              <a:t>Software Engineering Concepts</a:t>
            </a:r>
          </a:p>
          <a:p>
            <a:pPr lvl="2">
              <a:lnSpc>
                <a:spcPct val="110000"/>
              </a:lnSpc>
            </a:pPr>
            <a:r>
              <a:rPr lang="en-US" sz="3400" dirty="0"/>
              <a:t>Software Development Lifecycle</a:t>
            </a:r>
          </a:p>
          <a:p>
            <a:pPr lvl="2">
              <a:lnSpc>
                <a:spcPct val="110000"/>
              </a:lnSpc>
            </a:pPr>
            <a:r>
              <a:rPr lang="en-US" sz="3400" dirty="0"/>
              <a:t>Software Quality Assurance (QA)</a:t>
            </a:r>
          </a:p>
          <a:p>
            <a:pPr lvl="2">
              <a:lnSpc>
                <a:spcPct val="110000"/>
              </a:lnSpc>
            </a:pPr>
            <a:r>
              <a:rPr lang="en-US" sz="3400" dirty="0"/>
              <a:t>Unit Testing</a:t>
            </a:r>
          </a:p>
          <a:p>
            <a:pPr lvl="2">
              <a:lnSpc>
                <a:spcPct val="110000"/>
              </a:lnSpc>
            </a:pPr>
            <a:r>
              <a:rPr lang="en-US" sz="3400" dirty="0"/>
              <a:t>Source Control Systems</a:t>
            </a:r>
          </a:p>
          <a:p>
            <a:pPr lvl="2">
              <a:lnSpc>
                <a:spcPct val="110000"/>
              </a:lnSpc>
            </a:pPr>
            <a:r>
              <a:rPr lang="en-US" sz="3400" dirty="0"/>
              <a:t>Project Trackers and Kanban Boards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 (3)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9741A9A-803E-418A-8151-0FD6AB13CC64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41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59A756-57EB-4EBD-972D-3D0D926286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50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2B8128-86E9-43DE-8F3C-2DEEFD6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Web App – Example: Models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B4ABA79-AC57-4DF0-B37B-3C827768896C}"/>
              </a:ext>
            </a:extLst>
          </p:cNvPr>
          <p:cNvGrpSpPr/>
          <p:nvPr/>
        </p:nvGrpSpPr>
        <p:grpSpPr>
          <a:xfrm>
            <a:off x="381000" y="1378664"/>
            <a:ext cx="11430000" cy="1418438"/>
            <a:chOff x="306504" y="1378664"/>
            <a:chExt cx="11578992" cy="1418438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67882079-9E7E-4B75-A2B2-A74A501886A9}"/>
                </a:ext>
              </a:extLst>
            </p:cNvPr>
            <p:cNvSpPr txBox="1">
              <a:spLocks/>
            </p:cNvSpPr>
            <p:nvPr/>
          </p:nvSpPr>
          <p:spPr>
            <a:xfrm>
              <a:off x="306504" y="1378664"/>
              <a:ext cx="11578992" cy="1418438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const fs = require('fs');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module.exports = JSON.parse(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  fs.readFileSync('./models/</a:t>
              </a:r>
              <a:r>
                <a:rPr lang="en-US" sz="2600" noProof="1">
                  <a:solidFill>
                    <a:schemeClr val="bg1"/>
                  </a:solidFill>
                </a:rPr>
                <a:t>students.json</a:t>
              </a:r>
              <a:r>
                <a:rPr lang="en-US" sz="2600" noProof="1"/>
                <a:t>'));</a:t>
              </a:r>
            </a:p>
          </p:txBody>
        </p:sp>
        <p:sp>
          <p:nvSpPr>
            <p:cNvPr id="7" name="Text Placeholder 5">
              <a:extLst>
                <a:ext uri="{FF2B5EF4-FFF2-40B4-BE49-F238E27FC236}">
                  <a16:creationId xmlns:a16="http://schemas.microsoft.com/office/drawing/2014/main" id="{16683076-9CCA-4980-BFE4-DF25F8FC6D00}"/>
                </a:ext>
              </a:extLst>
            </p:cNvPr>
            <p:cNvSpPr txBox="1">
              <a:spLocks/>
            </p:cNvSpPr>
            <p:nvPr/>
          </p:nvSpPr>
          <p:spPr>
            <a:xfrm>
              <a:off x="8661000" y="1378664"/>
              <a:ext cx="3224496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i="1" noProof="1"/>
                <a:t>students-model.js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32138B1-F857-40C4-A080-5C92AC90A1DE}"/>
              </a:ext>
            </a:extLst>
          </p:cNvPr>
          <p:cNvGrpSpPr/>
          <p:nvPr/>
        </p:nvGrpSpPr>
        <p:grpSpPr>
          <a:xfrm>
            <a:off x="381000" y="3114000"/>
            <a:ext cx="11430000" cy="2218657"/>
            <a:chOff x="306504" y="3114000"/>
            <a:chExt cx="11578992" cy="2218657"/>
          </a:xfrm>
        </p:grpSpPr>
        <p:sp>
          <p:nvSpPr>
            <p:cNvPr id="6" name="Text Placeholder 5">
              <a:extLst>
                <a:ext uri="{FF2B5EF4-FFF2-40B4-BE49-F238E27FC236}">
                  <a16:creationId xmlns:a16="http://schemas.microsoft.com/office/drawing/2014/main" id="{17670124-1DE6-4264-891B-08A8FF156123}"/>
                </a:ext>
              </a:extLst>
            </p:cNvPr>
            <p:cNvSpPr txBox="1">
              <a:spLocks/>
            </p:cNvSpPr>
            <p:nvPr/>
          </p:nvSpPr>
          <p:spPr>
            <a:xfrm>
              <a:off x="306504" y="3114000"/>
              <a:ext cx="11578992" cy="2218657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[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  {"name": "Marry", "email": "marry@gmail.com"},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  {"name": "Steve" , "email": "steve@yahoo.com"},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  {"name": "Teddy" , "email": "teddy@mail.ru"}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]</a:t>
              </a:r>
            </a:p>
          </p:txBody>
        </p:sp>
        <p:sp>
          <p:nvSpPr>
            <p:cNvPr id="8" name="Text Placeholder 5">
              <a:extLst>
                <a:ext uri="{FF2B5EF4-FFF2-40B4-BE49-F238E27FC236}">
                  <a16:creationId xmlns:a16="http://schemas.microsoft.com/office/drawing/2014/main" id="{73603C4C-4F0F-42A6-AB64-F1C724508443}"/>
                </a:ext>
              </a:extLst>
            </p:cNvPr>
            <p:cNvSpPr txBox="1">
              <a:spLocks/>
            </p:cNvSpPr>
            <p:nvPr/>
          </p:nvSpPr>
          <p:spPr>
            <a:xfrm>
              <a:off x="9156000" y="3114000"/>
              <a:ext cx="2729496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i="1" noProof="1"/>
                <a:t>students.json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309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59A756-57EB-4EBD-972D-3D0D926286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2B8128-86E9-43DE-8F3C-2DEEFD6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Web App – Example: Views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1303EA0-EFB9-4FF7-A313-16A51B27C6B9}"/>
              </a:ext>
            </a:extLst>
          </p:cNvPr>
          <p:cNvGrpSpPr/>
          <p:nvPr/>
        </p:nvGrpSpPr>
        <p:grpSpPr>
          <a:xfrm>
            <a:off x="379978" y="1378664"/>
            <a:ext cx="11432044" cy="2141713"/>
            <a:chOff x="306504" y="1378664"/>
            <a:chExt cx="11578992" cy="2141713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67882079-9E7E-4B75-A2B2-A74A501886A9}"/>
                </a:ext>
              </a:extLst>
            </p:cNvPr>
            <p:cNvSpPr txBox="1">
              <a:spLocks/>
            </p:cNvSpPr>
            <p:nvPr/>
          </p:nvSpPr>
          <p:spPr>
            <a:xfrm>
              <a:off x="306504" y="1378664"/>
              <a:ext cx="11578992" cy="2141713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include </a:t>
              </a:r>
              <a:r>
                <a:rPr lang="en-US" sz="2500" noProof="1">
                  <a:solidFill>
                    <a:schemeClr val="bg1"/>
                  </a:solidFill>
                </a:rPr>
                <a:t>header.pug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h1 Registered Students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ul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each s in </a:t>
              </a:r>
              <a:r>
                <a:rPr lang="en-US" sz="2500" noProof="1">
                  <a:solidFill>
                    <a:schemeClr val="bg1"/>
                  </a:solidFill>
                </a:rPr>
                <a:t>students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  li </a:t>
              </a:r>
              <a:r>
                <a:rPr lang="en-US" sz="2500" noProof="1">
                  <a:solidFill>
                    <a:schemeClr val="bg1"/>
                  </a:solidFill>
                </a:rPr>
                <a:t>#{s.name}</a:t>
              </a:r>
              <a:r>
                <a:rPr lang="en-US" sz="2500" noProof="1"/>
                <a:t> (</a:t>
              </a:r>
              <a:r>
                <a:rPr lang="en-US" sz="2500" noProof="1">
                  <a:solidFill>
                    <a:schemeClr val="bg1"/>
                  </a:solidFill>
                </a:rPr>
                <a:t>#{s.email}</a:t>
              </a:r>
              <a:r>
                <a:rPr lang="en-US" sz="2500" noProof="1"/>
                <a:t>)</a:t>
              </a:r>
            </a:p>
          </p:txBody>
        </p:sp>
        <p:sp>
          <p:nvSpPr>
            <p:cNvPr id="7" name="Text Placeholder 5">
              <a:extLst>
                <a:ext uri="{FF2B5EF4-FFF2-40B4-BE49-F238E27FC236}">
                  <a16:creationId xmlns:a16="http://schemas.microsoft.com/office/drawing/2014/main" id="{16683076-9CCA-4980-BFE4-DF25F8FC6D00}"/>
                </a:ext>
              </a:extLst>
            </p:cNvPr>
            <p:cNvSpPr txBox="1">
              <a:spLocks/>
            </p:cNvSpPr>
            <p:nvPr/>
          </p:nvSpPr>
          <p:spPr>
            <a:xfrm>
              <a:off x="8425060" y="1378664"/>
              <a:ext cx="3460436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i="1" noProof="1"/>
                <a:t>students.pug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D569EBB-B64E-4967-AFE7-401E1A19B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166" y="2056089"/>
            <a:ext cx="3318200" cy="1354367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3E7E269-5D48-443C-8ED5-40E34AEEF21F}"/>
              </a:ext>
            </a:extLst>
          </p:cNvPr>
          <p:cNvGrpSpPr/>
          <p:nvPr/>
        </p:nvGrpSpPr>
        <p:grpSpPr>
          <a:xfrm>
            <a:off x="360314" y="3791182"/>
            <a:ext cx="11432044" cy="2911154"/>
            <a:chOff x="306504" y="3791182"/>
            <a:chExt cx="11578992" cy="2911154"/>
          </a:xfrm>
        </p:grpSpPr>
        <p:sp>
          <p:nvSpPr>
            <p:cNvPr id="6" name="Text Placeholder 5">
              <a:extLst>
                <a:ext uri="{FF2B5EF4-FFF2-40B4-BE49-F238E27FC236}">
                  <a16:creationId xmlns:a16="http://schemas.microsoft.com/office/drawing/2014/main" id="{5ED5272B-4F7D-447D-8104-F818B18064E3}"/>
                </a:ext>
              </a:extLst>
            </p:cNvPr>
            <p:cNvSpPr txBox="1">
              <a:spLocks/>
            </p:cNvSpPr>
            <p:nvPr/>
          </p:nvSpPr>
          <p:spPr>
            <a:xfrm>
              <a:off x="306504" y="3791182"/>
              <a:ext cx="11578992" cy="2911154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html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head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  title=</a:t>
              </a:r>
              <a:r>
                <a:rPr lang="en-US" sz="2500" noProof="1">
                  <a:solidFill>
                    <a:schemeClr val="bg1"/>
                  </a:solidFill>
                </a:rPr>
                <a:t>title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body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  a(href='/') Home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  span  | 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  a(href='/students') View Students</a:t>
              </a:r>
            </a:p>
          </p:txBody>
        </p:sp>
        <p:sp>
          <p:nvSpPr>
            <p:cNvPr id="8" name="Text Placeholder 5">
              <a:extLst>
                <a:ext uri="{FF2B5EF4-FFF2-40B4-BE49-F238E27FC236}">
                  <a16:creationId xmlns:a16="http://schemas.microsoft.com/office/drawing/2014/main" id="{486E9AEF-1F7C-4874-8B27-32BEB6C69B67}"/>
                </a:ext>
              </a:extLst>
            </p:cNvPr>
            <p:cNvSpPr txBox="1">
              <a:spLocks/>
            </p:cNvSpPr>
            <p:nvPr/>
          </p:nvSpPr>
          <p:spPr>
            <a:xfrm>
              <a:off x="8444977" y="3791182"/>
              <a:ext cx="3440519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i="1" noProof="1"/>
                <a:t>header.pug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84CFFF9-4858-47AF-907E-22DB1F876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4977" y="4518417"/>
              <a:ext cx="3384542" cy="547706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76469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693181"/>
            <a:ext cx="6065837" cy="69850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723510"/>
            <a:ext cx="6672421" cy="990193"/>
          </a:xfrm>
        </p:spPr>
        <p:txBody>
          <a:bodyPr/>
          <a:lstStyle/>
          <a:p>
            <a:r>
              <a:rPr lang="en-US" dirty="0"/>
              <a:t>MVC Frameworks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9DE8E8-1633-4130-8F57-9C66FCBF5DD9}"/>
              </a:ext>
            </a:extLst>
          </p:cNvPr>
          <p:cNvSpPr/>
          <p:nvPr/>
        </p:nvSpPr>
        <p:spPr>
          <a:xfrm>
            <a:off x="4769925" y="3481999"/>
            <a:ext cx="700666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00" dirty="0">
                <a:hlinkClick r:id="rId3"/>
              </a:rPr>
              <a:t>https://repl.it/@nakov/MVC-express-pug-example</a:t>
            </a:r>
            <a:endParaRPr lang="en-US" sz="2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59705A-27BE-4911-9F11-8FA95D9E3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168" y="1509504"/>
            <a:ext cx="2761727" cy="276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F2DC11-1E7A-489E-876B-3175F5B7F5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E921F-ECED-4DF0-8EE0-873D5CED0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Virtualization</a:t>
            </a:r>
            <a:r>
              <a:rPr lang="en-US" dirty="0"/>
              <a:t> == running a </a:t>
            </a:r>
            <a:r>
              <a:rPr lang="en-US" b="1" dirty="0"/>
              <a:t>virtual machine</a:t>
            </a:r>
            <a:r>
              <a:rPr lang="en-US" dirty="0"/>
              <a:t> (VM) / virtual environment inside a physical hardware system</a:t>
            </a:r>
          </a:p>
          <a:p>
            <a:pPr lvl="1"/>
            <a:r>
              <a:rPr lang="en-US" dirty="0"/>
              <a:t>E.g. run Android VM or Linux inside a Windows host</a:t>
            </a:r>
          </a:p>
          <a:p>
            <a:pPr lvl="1"/>
            <a:r>
              <a:rPr lang="en-US" dirty="0"/>
              <a:t>Storage, memory, networking, desktops can also be virtual</a:t>
            </a:r>
          </a:p>
          <a:p>
            <a:r>
              <a:rPr lang="en-US" b="1" dirty="0"/>
              <a:t>Cloud</a:t>
            </a:r>
            <a:r>
              <a:rPr lang="en-US" dirty="0"/>
              <a:t> == computing resources, virtual machines, storage, platforms and software instances, available on demand</a:t>
            </a:r>
          </a:p>
          <a:p>
            <a:pPr lvl="1"/>
            <a:r>
              <a:rPr lang="en-US" b="1" dirty="0"/>
              <a:t>IaaS</a:t>
            </a:r>
            <a:r>
              <a:rPr lang="en-US" dirty="0"/>
              <a:t> (infrastructure as a service) – virtual machines on demand</a:t>
            </a:r>
          </a:p>
          <a:p>
            <a:pPr lvl="1"/>
            <a:r>
              <a:rPr lang="en-US" b="1" dirty="0"/>
              <a:t>PaaS</a:t>
            </a:r>
            <a:r>
              <a:rPr lang="en-US" dirty="0"/>
              <a:t> (platform as a service) – app deployment environments</a:t>
            </a:r>
          </a:p>
          <a:p>
            <a:pPr lvl="1"/>
            <a:r>
              <a:rPr lang="en-US" b="1" dirty="0"/>
              <a:t>SaaS</a:t>
            </a:r>
            <a:r>
              <a:rPr lang="en-US" dirty="0"/>
              <a:t> (software as a service) – software instances, e.g. Office 365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9B0425-AB40-45E2-8355-12D2B6E0A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 and Cloud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CB2C78-D4A2-4388-84C3-E094EB322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6000" y="1764000"/>
            <a:ext cx="1280271" cy="127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55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F2DC11-1E7A-489E-876B-3175F5B7F5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E921F-ECED-4DF0-8EE0-873D5CED0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Container image</a:t>
            </a:r>
            <a:r>
              <a:rPr lang="bg-BG" dirty="0"/>
              <a:t> </a:t>
            </a:r>
            <a:r>
              <a:rPr lang="en-US" dirty="0"/>
              <a:t>== software, packaged with its dependencies, designed to run in a virtual environment</a:t>
            </a:r>
            <a:r>
              <a:rPr lang="bg-BG" dirty="0"/>
              <a:t> (</a:t>
            </a:r>
            <a:r>
              <a:rPr lang="en-US" dirty="0"/>
              <a:t>like Docker</a:t>
            </a:r>
            <a:r>
              <a:rPr lang="bg-BG" dirty="0"/>
              <a:t>)</a:t>
            </a:r>
            <a:endParaRPr lang="en-US" dirty="0"/>
          </a:p>
          <a:p>
            <a:pPr lvl="1"/>
            <a:r>
              <a:rPr lang="en-US" dirty="0"/>
              <a:t>E.g. WordPress instance (Linux + PHP + Apache + WordPress)</a:t>
            </a:r>
          </a:p>
          <a:p>
            <a:pPr lvl="1"/>
            <a:r>
              <a:rPr lang="en-US" dirty="0"/>
              <a:t>Simplified installation, configuration and deployment</a:t>
            </a:r>
          </a:p>
          <a:p>
            <a:pPr>
              <a:spcBef>
                <a:spcPts val="1200"/>
              </a:spcBef>
            </a:pPr>
            <a:r>
              <a:rPr lang="en-US" b="1" dirty="0"/>
              <a:t>Docker </a:t>
            </a:r>
            <a:r>
              <a:rPr lang="en-US" dirty="0"/>
              <a:t>is the most popular containerization platform</a:t>
            </a:r>
          </a:p>
          <a:p>
            <a:pPr lvl="1"/>
            <a:r>
              <a:rPr lang="en-US" dirty="0"/>
              <a:t>Runs </a:t>
            </a:r>
            <a:r>
              <a:rPr lang="en-US" b="1" dirty="0"/>
              <a:t>containers</a:t>
            </a:r>
            <a:r>
              <a:rPr lang="en-US" dirty="0"/>
              <a:t> from local </a:t>
            </a:r>
            <a:r>
              <a:rPr lang="en-US" b="1" dirty="0"/>
              <a:t>image</a:t>
            </a:r>
            <a:r>
              <a:rPr lang="en-US" dirty="0"/>
              <a:t> or downloaded</a:t>
            </a:r>
            <a:br>
              <a:rPr lang="en-US" dirty="0"/>
            </a:br>
            <a:r>
              <a:rPr lang="en-US" dirty="0"/>
              <a:t>from the </a:t>
            </a:r>
            <a:r>
              <a:rPr lang="en-US" b="1" dirty="0"/>
              <a:t>Docker Hub </a:t>
            </a:r>
            <a:r>
              <a:rPr lang="en-US" dirty="0"/>
              <a:t>online repository</a:t>
            </a:r>
          </a:p>
          <a:p>
            <a:pPr lvl="1"/>
            <a:r>
              <a:rPr lang="en-US" dirty="0"/>
              <a:t>Open-source, runs on Linux, Windows, Mac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9B0425-AB40-45E2-8355-12D2B6E0A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and Docker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D2750A-13B0-4162-A3F5-ACA0236BE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7300" y="3858591"/>
            <a:ext cx="1704625" cy="141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21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408" end="40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086396-AAEB-4214-8838-78327239F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997FDC-1E12-4557-ABBB-247A7DA664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b="1" dirty="0"/>
              <a:t>Docker</a:t>
            </a:r>
            <a:r>
              <a:rPr lang="en-US" dirty="0"/>
              <a:t> on your local computer</a:t>
            </a:r>
          </a:p>
          <a:p>
            <a:pPr lvl="1"/>
            <a:r>
              <a:rPr lang="en-US" dirty="0"/>
              <a:t>Or use the Docker online playground: </a:t>
            </a:r>
            <a:r>
              <a:rPr lang="en-US" dirty="0">
                <a:hlinkClick r:id="rId3"/>
              </a:rPr>
              <a:t>https://labs.play-with-docker.com</a:t>
            </a:r>
            <a:r>
              <a:rPr lang="en-US" dirty="0"/>
              <a:t> (with a free Docker Hub registration)</a:t>
            </a:r>
          </a:p>
          <a:p>
            <a:r>
              <a:rPr lang="en-US" dirty="0"/>
              <a:t>Download and </a:t>
            </a:r>
            <a:r>
              <a:rPr lang="en-US" b="1" dirty="0"/>
              <a:t>run a Docker image </a:t>
            </a:r>
            <a:r>
              <a:rPr lang="en-US" dirty="0"/>
              <a:t>in a new container:</a:t>
            </a:r>
          </a:p>
          <a:p>
            <a:endParaRPr lang="en-US" dirty="0"/>
          </a:p>
          <a:p>
            <a:pPr>
              <a:spcBef>
                <a:spcPts val="1200"/>
              </a:spcBef>
            </a:pPr>
            <a:r>
              <a:rPr lang="en-US" sz="3400" dirty="0"/>
              <a:t>Open the exposed URL: </a:t>
            </a:r>
            <a:r>
              <a:rPr lang="en-US" sz="3400" noProof="1">
                <a:hlinkClick r:id="rId4"/>
              </a:rPr>
              <a:t>http://localhost:8080</a:t>
            </a:r>
            <a:endParaRPr lang="en-US" sz="3400" noProof="1"/>
          </a:p>
          <a:p>
            <a:r>
              <a:rPr lang="en-US" sz="3400" noProof="1"/>
              <a:t>View currently running Docker containers</a:t>
            </a:r>
          </a:p>
          <a:p>
            <a:pPr>
              <a:spcBef>
                <a:spcPts val="1200"/>
              </a:spcBef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8D1EF6-E4E6-40D9-90E2-652077F1C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– Example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85148C-90C4-4626-91F0-785A102EEBEE}"/>
              </a:ext>
            </a:extLst>
          </p:cNvPr>
          <p:cNvSpPr txBox="1">
            <a:spLocks/>
          </p:cNvSpPr>
          <p:nvPr/>
        </p:nvSpPr>
        <p:spPr>
          <a:xfrm>
            <a:off x="741000" y="3795900"/>
            <a:ext cx="10710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docker run -d -p:8080:80 dockersamples/static-site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6CC41BB3-C34C-48D0-B43D-3CA5826FC67E}"/>
              </a:ext>
            </a:extLst>
          </p:cNvPr>
          <p:cNvSpPr txBox="1">
            <a:spLocks/>
          </p:cNvSpPr>
          <p:nvPr/>
        </p:nvSpPr>
        <p:spPr>
          <a:xfrm>
            <a:off x="741000" y="5933181"/>
            <a:ext cx="10710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docker ps</a:t>
            </a:r>
          </a:p>
        </p:txBody>
      </p:sp>
    </p:spTree>
    <p:extLst>
      <p:ext uri="{BB962C8B-B14F-4D97-AF65-F5344CB8AC3E}">
        <p14:creationId xmlns:p14="http://schemas.microsoft.com/office/powerpoint/2010/main" val="7934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649229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539000"/>
            <a:ext cx="6672421" cy="1089212"/>
          </a:xfrm>
        </p:spPr>
        <p:txBody>
          <a:bodyPr/>
          <a:lstStyle/>
          <a:p>
            <a:r>
              <a:rPr lang="en-US" b="0" dirty="0"/>
              <a:t>Play with Docker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A3FE0-CA7B-4A41-8D2D-05C96FD0A888}"/>
              </a:ext>
            </a:extLst>
          </p:cNvPr>
          <p:cNvSpPr/>
          <p:nvPr/>
        </p:nvSpPr>
        <p:spPr>
          <a:xfrm>
            <a:off x="5738750" y="3490780"/>
            <a:ext cx="51153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https://labs.play-with-docker.com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06D953-1A1D-4D83-93B5-420E426A0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61000" y="1899000"/>
            <a:ext cx="2268857" cy="188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8AA971-E96D-44A9-9466-4A7404F75B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2CD8D-CCD1-4A7A-84B8-CFAA459CE5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Working with </a:t>
            </a:r>
            <a:r>
              <a:rPr lang="en-US" b="1" dirty="0"/>
              <a:t>operating systems </a:t>
            </a:r>
            <a:r>
              <a:rPr lang="en-US" dirty="0"/>
              <a:t>(Linux, Windows,</a:t>
            </a:r>
            <a:br>
              <a:rPr lang="bg-BG" dirty="0"/>
            </a:br>
            <a:r>
              <a:rPr lang="en-US" dirty="0"/>
              <a:t>others) is an important skill for software engineers</a:t>
            </a:r>
          </a:p>
          <a:p>
            <a:pPr lvl="1"/>
            <a:r>
              <a:rPr lang="en-US" dirty="0"/>
              <a:t>Installation, configuration and basic system administration</a:t>
            </a:r>
          </a:p>
          <a:p>
            <a:pPr lvl="1"/>
            <a:r>
              <a:rPr lang="en-US" dirty="0"/>
              <a:t>Process management, file system, users and permissions</a:t>
            </a:r>
          </a:p>
          <a:p>
            <a:r>
              <a:rPr lang="en-US" dirty="0"/>
              <a:t>Sample </a:t>
            </a:r>
            <a:r>
              <a:rPr lang="en-US" b="1" dirty="0"/>
              <a:t>Linux shell commands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Create a file:</a:t>
            </a:r>
          </a:p>
          <a:p>
            <a:pPr lvl="1"/>
            <a:r>
              <a:rPr lang="en-US" dirty="0"/>
              <a:t>Rename a file:</a:t>
            </a:r>
          </a:p>
          <a:p>
            <a:pPr lvl="1"/>
            <a:r>
              <a:rPr lang="en-US" dirty="0"/>
              <a:t>View file contents: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96D682-D682-40BE-A24F-3E9D2FA18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1B78C2B-89F7-4167-B432-5A95580B3E3D}"/>
              </a:ext>
            </a:extLst>
          </p:cNvPr>
          <p:cNvSpPr txBox="1">
            <a:spLocks/>
          </p:cNvSpPr>
          <p:nvPr/>
        </p:nvSpPr>
        <p:spPr>
          <a:xfrm>
            <a:off x="3396000" y="4464000"/>
            <a:ext cx="292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cat &gt; hello.txt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65F575-3DFD-4B3B-9246-0DCEFDCECC12}"/>
              </a:ext>
            </a:extLst>
          </p:cNvPr>
          <p:cNvSpPr txBox="1">
            <a:spLocks/>
          </p:cNvSpPr>
          <p:nvPr/>
        </p:nvSpPr>
        <p:spPr>
          <a:xfrm>
            <a:off x="3646336" y="5139000"/>
            <a:ext cx="438998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mv hello.txt welcome.txt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3C9FCD5-4E47-472B-A0D5-FCB5F25344D3}"/>
              </a:ext>
            </a:extLst>
          </p:cNvPr>
          <p:cNvSpPr txBox="1">
            <a:spLocks/>
          </p:cNvSpPr>
          <p:nvPr/>
        </p:nvSpPr>
        <p:spPr>
          <a:xfrm>
            <a:off x="4341000" y="5810973"/>
            <a:ext cx="292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cat welcome.txt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0D1EA2-660A-47A0-BACE-D56826E0C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167" y="3814780"/>
            <a:ext cx="3925666" cy="25392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C12E12-2085-4B19-819B-742BC63C2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5801" y="1404000"/>
            <a:ext cx="1144249" cy="9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66400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764000"/>
            <a:ext cx="6672421" cy="900175"/>
          </a:xfrm>
        </p:spPr>
        <p:txBody>
          <a:bodyPr/>
          <a:lstStyle/>
          <a:p>
            <a:r>
              <a:rPr lang="en-US" dirty="0"/>
              <a:t>Linux Shell Commands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ADE4DF-FA1B-429C-9C46-CE2E325D7C72}"/>
              </a:ext>
            </a:extLst>
          </p:cNvPr>
          <p:cNvSpPr/>
          <p:nvPr/>
        </p:nvSpPr>
        <p:spPr>
          <a:xfrm>
            <a:off x="5050483" y="3453367"/>
            <a:ext cx="64455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https://repl.it/@nakov/bash-shell-example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81AFE5-5285-455D-A3D5-3D45610A9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571" y="1973621"/>
            <a:ext cx="1993195" cy="172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9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5D8772-1696-4874-9EEB-70FAC096D28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1978125" y="4632898"/>
            <a:ext cx="8235750" cy="1811102"/>
          </a:xfrm>
        </p:spPr>
        <p:txBody>
          <a:bodyPr/>
          <a:lstStyle/>
          <a:p>
            <a:r>
              <a:rPr lang="en-US" dirty="0"/>
              <a:t>Internet of Things (IoT)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E621A5-58CA-4FC1-BE2E-00A5E2466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477" y="1513050"/>
            <a:ext cx="2199523" cy="221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5D8772-1696-4874-9EEB-70FAC096D28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1978125" y="4632898"/>
            <a:ext cx="8235750" cy="1811102"/>
          </a:xfrm>
        </p:spPr>
        <p:txBody>
          <a:bodyPr/>
          <a:lstStyle/>
          <a:p>
            <a:r>
              <a:rPr lang="en-US" dirty="0"/>
              <a:t>Front-End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69214E-2FB6-4F3B-A026-2B47F362E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505" y="1605927"/>
            <a:ext cx="2239088" cy="210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B0A899B-8DF9-419C-B6B1-4753CD8BA2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676000" y="6507000"/>
            <a:ext cx="444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CB88A-664B-40EF-A8D1-7EC2EA2BB5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625598" cy="5528766"/>
          </a:xfrm>
        </p:spPr>
        <p:txBody>
          <a:bodyPr/>
          <a:lstStyle/>
          <a:p>
            <a:r>
              <a:rPr lang="en-US" b="1" dirty="0"/>
              <a:t>Embedded systems</a:t>
            </a:r>
          </a:p>
          <a:p>
            <a:pPr lvl="1"/>
            <a:r>
              <a:rPr lang="en-US" b="1" dirty="0"/>
              <a:t>Hardware</a:t>
            </a:r>
            <a:r>
              <a:rPr lang="en-US" dirty="0"/>
              <a:t> + </a:t>
            </a:r>
            <a:r>
              <a:rPr lang="en-US" b="1" dirty="0"/>
              <a:t>software</a:t>
            </a:r>
            <a:r>
              <a:rPr lang="en-US" dirty="0"/>
              <a:t>, dedicated to certain task, e.g. control the lights or the heating at home</a:t>
            </a:r>
          </a:p>
          <a:p>
            <a:pPr lvl="1"/>
            <a:r>
              <a:rPr lang="en-US" dirty="0"/>
              <a:t>The hardware has </a:t>
            </a:r>
            <a:r>
              <a:rPr lang="en-US" b="1" dirty="0"/>
              <a:t>limited</a:t>
            </a:r>
            <a:r>
              <a:rPr lang="en-US" dirty="0"/>
              <a:t> </a:t>
            </a:r>
            <a:r>
              <a:rPr lang="en-US" b="1" dirty="0"/>
              <a:t>resources</a:t>
            </a:r>
            <a:r>
              <a:rPr lang="en-US" dirty="0"/>
              <a:t> (CPU, RAM, battery</a:t>
            </a:r>
            <a:r>
              <a:rPr lang="bg-BG" dirty="0"/>
              <a:t>, </a:t>
            </a:r>
            <a:r>
              <a:rPr lang="en-US" dirty="0"/>
              <a:t>…)</a:t>
            </a:r>
          </a:p>
          <a:p>
            <a:r>
              <a:rPr lang="en-US" b="1" dirty="0"/>
              <a:t>Internet-connected</a:t>
            </a:r>
            <a:r>
              <a:rPr lang="en-US" dirty="0"/>
              <a:t> embedded systems are known as "Internet of Things" devices (</a:t>
            </a:r>
            <a:r>
              <a:rPr lang="en-US" b="1" dirty="0"/>
              <a:t>IoT devices</a:t>
            </a:r>
            <a:r>
              <a:rPr lang="en-US" dirty="0"/>
              <a:t>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5EA596-03F8-426C-A88F-FF48BA8A7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Systems and IoT</a:t>
            </a:r>
          </a:p>
        </p:txBody>
      </p:sp>
      <p:pic>
        <p:nvPicPr>
          <p:cNvPr id="5122" name="Picture 2" descr="Make: Ultimate Arduino Kit">
            <a:extLst>
              <a:ext uri="{FF2B5EF4-FFF2-40B4-BE49-F238E27FC236}">
                <a16:creationId xmlns:a16="http://schemas.microsoft.com/office/drawing/2014/main" id="{2BC3AF4F-46CB-4163-B7D4-49D67E7E4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167" y="1378664"/>
            <a:ext cx="4850737" cy="320957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99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CB88A-664B-40EF-A8D1-7EC2EA2BB5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2000"/>
              </a:lnSpc>
            </a:pPr>
            <a:r>
              <a:rPr lang="en-US" sz="3200" b="1" dirty="0"/>
              <a:t>Microcontrollers</a:t>
            </a:r>
            <a:r>
              <a:rPr lang="en-US" sz="3200" dirty="0"/>
              <a:t> == microchip (CPU + RAM + GPIO) on a board</a:t>
            </a:r>
          </a:p>
          <a:p>
            <a:pPr lvl="1">
              <a:lnSpc>
                <a:spcPct val="102000"/>
              </a:lnSpc>
            </a:pPr>
            <a:r>
              <a:rPr lang="en-US" sz="3000" dirty="0"/>
              <a:t>Examples: Arduino, ESP8266, ESP32, </a:t>
            </a:r>
            <a:r>
              <a:rPr lang="en-US" sz="3000" noProof="1"/>
              <a:t>Micro:bit</a:t>
            </a:r>
            <a:r>
              <a:rPr lang="en-US" sz="3000" dirty="0"/>
              <a:t>, ATmega328</a:t>
            </a:r>
            <a:endParaRPr lang="en-US" sz="3000" noProof="1"/>
          </a:p>
          <a:p>
            <a:pPr>
              <a:lnSpc>
                <a:spcPct val="102000"/>
              </a:lnSpc>
            </a:pPr>
            <a:r>
              <a:rPr lang="en-US" sz="3200" b="1" dirty="0"/>
              <a:t>IoT systems </a:t>
            </a:r>
            <a:r>
              <a:rPr lang="en-US" sz="3200" dirty="0"/>
              <a:t>consist of </a:t>
            </a:r>
            <a:r>
              <a:rPr lang="en-US" sz="3200" b="1" dirty="0"/>
              <a:t>microcontroller </a:t>
            </a:r>
            <a:r>
              <a:rPr lang="en-US" sz="3200" dirty="0"/>
              <a:t>(or mini-computer) + peripheries + software + Internet connectivity + back-end</a:t>
            </a:r>
          </a:p>
          <a:p>
            <a:pPr lvl="1">
              <a:lnSpc>
                <a:spcPct val="102000"/>
              </a:lnSpc>
            </a:pPr>
            <a:r>
              <a:rPr lang="en-US" sz="3000" b="1" dirty="0"/>
              <a:t>Peripherals</a:t>
            </a:r>
            <a:r>
              <a:rPr lang="en-US" sz="3000" dirty="0"/>
              <a:t>: LED lights, buttons, sensors, buzzers, relays, displays</a:t>
            </a:r>
          </a:p>
          <a:p>
            <a:pPr lvl="1">
              <a:lnSpc>
                <a:spcPct val="102000"/>
              </a:lnSpc>
            </a:pPr>
            <a:r>
              <a:rPr lang="en-US" sz="3000" b="1" dirty="0"/>
              <a:t>Back-end</a:t>
            </a:r>
            <a:r>
              <a:rPr lang="en-US" sz="3000" dirty="0"/>
              <a:t>: cloud-based (e.g. Blynk, </a:t>
            </a:r>
            <a:r>
              <a:rPr lang="en-US" sz="3000" dirty="0" err="1"/>
              <a:t>Thinger</a:t>
            </a:r>
            <a:r>
              <a:rPr lang="en-US" sz="3000" dirty="0"/>
              <a:t>) or local (home computer)</a:t>
            </a:r>
          </a:p>
          <a:p>
            <a:pPr lvl="1">
              <a:lnSpc>
                <a:spcPct val="102000"/>
              </a:lnSpc>
            </a:pPr>
            <a:r>
              <a:rPr lang="en-US" sz="3000" b="1" dirty="0"/>
              <a:t>Connectivity</a:t>
            </a:r>
            <a:r>
              <a:rPr lang="en-US" sz="3000" dirty="0"/>
              <a:t>: </a:t>
            </a:r>
            <a:r>
              <a:rPr lang="en-US" sz="3000" dirty="0" err="1"/>
              <a:t>WiFi</a:t>
            </a:r>
            <a:r>
              <a:rPr lang="en-US" sz="3000" dirty="0"/>
              <a:t>, Bluetooth, </a:t>
            </a:r>
            <a:r>
              <a:rPr lang="en-US" sz="3000" dirty="0" err="1"/>
              <a:t>LoRa</a:t>
            </a:r>
            <a:r>
              <a:rPr lang="en-US" sz="3000" dirty="0"/>
              <a:t>, 4G LTE (with SIM card), 5G</a:t>
            </a:r>
          </a:p>
          <a:p>
            <a:pPr>
              <a:lnSpc>
                <a:spcPct val="102000"/>
              </a:lnSpc>
            </a:pPr>
            <a:r>
              <a:rPr lang="en-US" sz="3200" b="1" dirty="0"/>
              <a:t>Programming languages</a:t>
            </a:r>
            <a:r>
              <a:rPr lang="en-US" sz="3200" dirty="0"/>
              <a:t> for IoT devices:</a:t>
            </a:r>
          </a:p>
          <a:p>
            <a:pPr lvl="1">
              <a:lnSpc>
                <a:spcPct val="102000"/>
              </a:lnSpc>
            </a:pPr>
            <a:r>
              <a:rPr lang="en-US" sz="3000" b="1" dirty="0"/>
              <a:t>C</a:t>
            </a:r>
            <a:r>
              <a:rPr lang="en-US" sz="3000" dirty="0"/>
              <a:t>, </a:t>
            </a:r>
            <a:r>
              <a:rPr lang="en-US" sz="3000" b="1" dirty="0"/>
              <a:t>C++</a:t>
            </a:r>
            <a:r>
              <a:rPr lang="en-US" sz="3000" dirty="0"/>
              <a:t>, JS / Python / C# (some devices)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5EA596-03F8-426C-A88F-FF48BA8A7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Microcontrollers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F09184B-4EB7-4C3C-A48E-C07B0BD83D47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B91220-0A36-4431-B644-92744BB37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714" y="1872244"/>
            <a:ext cx="1105466" cy="110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35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CFF94B-E4E7-401F-9BF3-ABF0388F1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Microcontroller Arduino –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7FB950-52D0-48DD-8336-D74C51410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000" y="1339336"/>
            <a:ext cx="5196745" cy="3558242"/>
          </a:xfrm>
          <a:prstGeom prst="roundRect">
            <a:avLst>
              <a:gd name="adj" fmla="val 377"/>
            </a:avLst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9AD026-CDC2-468B-BAFE-795866468435}"/>
              </a:ext>
            </a:extLst>
          </p:cNvPr>
          <p:cNvSpPr txBox="1">
            <a:spLocks/>
          </p:cNvSpPr>
          <p:nvPr/>
        </p:nvSpPr>
        <p:spPr>
          <a:xfrm>
            <a:off x="302986" y="1339336"/>
            <a:ext cx="6063014" cy="5265645"/>
          </a:xfrm>
          <a:prstGeom prst="roundRect">
            <a:avLst>
              <a:gd name="adj" fmla="val 288"/>
            </a:avLst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#define LED_PIN 9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#define BUZZER_PIN 2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void </a:t>
            </a:r>
            <a:r>
              <a:rPr lang="en-US" sz="2200" noProof="1">
                <a:solidFill>
                  <a:schemeClr val="bg1"/>
                </a:solidFill>
              </a:rPr>
              <a:t>setup()</a:t>
            </a:r>
            <a:r>
              <a:rPr lang="en-US" sz="2200" noProof="1"/>
              <a:t>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</a:t>
            </a:r>
            <a:r>
              <a:rPr lang="en-US" sz="2200" noProof="1">
                <a:solidFill>
                  <a:schemeClr val="bg1"/>
                </a:solidFill>
              </a:rPr>
              <a:t>pinMode</a:t>
            </a:r>
            <a:r>
              <a:rPr lang="en-US" sz="2200" noProof="1"/>
              <a:t>(LED_PIN, OUTPUT);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}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void </a:t>
            </a:r>
            <a:r>
              <a:rPr lang="en-US" sz="2200" noProof="1">
                <a:solidFill>
                  <a:schemeClr val="bg1"/>
                </a:solidFill>
              </a:rPr>
              <a:t>loop()</a:t>
            </a:r>
            <a:r>
              <a:rPr lang="en-US" sz="2200" noProof="1"/>
              <a:t>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int brightness = 0;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while (brightness &lt;= 255)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analogWrite</a:t>
            </a:r>
            <a:r>
              <a:rPr lang="en-US" sz="2200" noProof="1"/>
              <a:t>(LED_PIN, brightness);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delay(15);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brightness += 3;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</a:t>
            </a:r>
            <a:r>
              <a:rPr lang="en-US" sz="2200" noProof="1">
                <a:solidFill>
                  <a:schemeClr val="bg1"/>
                </a:solidFill>
              </a:rPr>
              <a:t>tone</a:t>
            </a:r>
            <a:r>
              <a:rPr lang="en-US" sz="2200" noProof="1"/>
              <a:t>(BUZZER_PIN, 300, 100);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}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BCA06247-8E55-4F90-AC35-D30A4E2647EE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63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83F8A9F-562E-489B-B330-D4F2B31D7204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4937706" y="2669438"/>
            <a:ext cx="6672481" cy="76808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DDD1F1-0F71-4FD3-9CE9-0CD20816E083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706" y="1584000"/>
            <a:ext cx="6672481" cy="1089303"/>
          </a:xfrm>
        </p:spPr>
        <p:txBody>
          <a:bodyPr/>
          <a:lstStyle/>
          <a:p>
            <a:r>
              <a:rPr lang="en-US" dirty="0"/>
              <a:t>Arduino @ </a:t>
            </a:r>
            <a:r>
              <a:rPr lang="en-US" noProof="1"/>
              <a:t>Tinkercad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DE6303-ECAD-4C2A-9D1A-6EE051CF1FCA}"/>
              </a:ext>
            </a:extLst>
          </p:cNvPr>
          <p:cNvSpPr/>
          <p:nvPr/>
        </p:nvSpPr>
        <p:spPr>
          <a:xfrm>
            <a:off x="5170244" y="3527908"/>
            <a:ext cx="62074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34495E"/>
                </a:solidFill>
                <a:latin typeface="artifakt-element"/>
                <a:hlinkClick r:id="rId3"/>
              </a:rPr>
              <a:t>https://www.tinkercad.com/things/hjgbxEoS5TX</a:t>
            </a:r>
            <a:endParaRPr lang="en-US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7EB790-AD0C-4D16-A0BF-4DEAEA716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000" y="1384122"/>
            <a:ext cx="2572735" cy="27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8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5D8772-1696-4874-9EEB-70FAC096D28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1978125" y="4632898"/>
            <a:ext cx="8235750" cy="1811102"/>
          </a:xfrm>
        </p:spPr>
        <p:txBody>
          <a:bodyPr/>
          <a:lstStyle/>
          <a:p>
            <a:r>
              <a:rPr lang="en-US" dirty="0"/>
              <a:t>Software Engineering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E621A5-58CA-4FC1-BE2E-00A5E2466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477" y="1513050"/>
            <a:ext cx="2199523" cy="221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9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F20783-FDD3-4DEA-92ED-F6FD7E6F82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65</a:t>
            </a:fld>
            <a:endParaRPr lang="en-US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EEA891E-7726-452A-B421-F9EA68E486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Software engineering</a:t>
            </a:r>
            <a:r>
              <a:rPr lang="en-US" dirty="0"/>
              <a:t> is not just coding!</a:t>
            </a:r>
          </a:p>
          <a:p>
            <a:r>
              <a:rPr lang="en-US" dirty="0"/>
              <a:t>The </a:t>
            </a:r>
            <a:r>
              <a:rPr lang="en-US" b="1" dirty="0"/>
              <a:t>SDLC</a:t>
            </a:r>
            <a:r>
              <a:rPr lang="en-US" dirty="0"/>
              <a:t> includes the following activities</a:t>
            </a:r>
            <a:r>
              <a:rPr lang="bg-BG" dirty="0"/>
              <a:t>:</a:t>
            </a:r>
            <a:endParaRPr lang="en-US" dirty="0"/>
          </a:p>
          <a:p>
            <a:pPr lvl="1"/>
            <a:r>
              <a:rPr lang="en-US" b="1" dirty="0"/>
              <a:t>Requirements</a:t>
            </a:r>
            <a:r>
              <a:rPr lang="en-US" dirty="0"/>
              <a:t> analysis</a:t>
            </a:r>
          </a:p>
          <a:p>
            <a:pPr lvl="1"/>
            <a:r>
              <a:rPr lang="en-US" dirty="0"/>
              <a:t>Software </a:t>
            </a:r>
            <a:r>
              <a:rPr lang="en-US" b="1" dirty="0"/>
              <a:t>design</a:t>
            </a:r>
          </a:p>
          <a:p>
            <a:pPr lvl="1"/>
            <a:r>
              <a:rPr lang="en-US" b="1" dirty="0"/>
              <a:t>Construction</a:t>
            </a:r>
          </a:p>
          <a:p>
            <a:pPr lvl="1"/>
            <a:r>
              <a:rPr lang="en-US" b="1" dirty="0"/>
              <a:t>Testing</a:t>
            </a:r>
          </a:p>
          <a:p>
            <a:r>
              <a:rPr lang="en-US" b="1" dirty="0"/>
              <a:t>Development processes </a:t>
            </a:r>
            <a:r>
              <a:rPr lang="en-US" dirty="0"/>
              <a:t>(Waterfall / Scrum /</a:t>
            </a:r>
            <a:br>
              <a:rPr lang="en-US" dirty="0"/>
            </a:br>
            <a:r>
              <a:rPr lang="en-US" dirty="0"/>
              <a:t>Kanban) define workflow and key practices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72EE7A-31BB-40E9-829A-E261F5C3A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Development Lifecycle (SLDC)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76A3A8BB-640D-41E0-A46E-C2626C0D6522}"/>
              </a:ext>
            </a:extLst>
          </p:cNvPr>
          <p:cNvSpPr>
            <a:spLocks/>
          </p:cNvSpPr>
          <p:nvPr/>
        </p:nvSpPr>
        <p:spPr bwMode="auto">
          <a:xfrm>
            <a:off x="6006000" y="2788605"/>
            <a:ext cx="433388" cy="2232025"/>
          </a:xfrm>
          <a:prstGeom prst="rightBrace">
            <a:avLst>
              <a:gd name="adj1" fmla="val 42918"/>
              <a:gd name="adj2" fmla="val 50000"/>
            </a:avLst>
          </a:prstGeom>
          <a:ln w="38100"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284BB8-582A-410D-8B13-5BFA68E4EC84}"/>
              </a:ext>
            </a:extLst>
          </p:cNvPr>
          <p:cNvSpPr/>
          <p:nvPr/>
        </p:nvSpPr>
        <p:spPr>
          <a:xfrm>
            <a:off x="6413355" y="3127201"/>
            <a:ext cx="2456033" cy="1568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198" dirty="0"/>
              <a:t>Software</a:t>
            </a:r>
            <a:br>
              <a:rPr lang="en-US" sz="3198" dirty="0"/>
            </a:br>
            <a:r>
              <a:rPr lang="en-US" sz="3198" dirty="0"/>
              <a:t>project </a:t>
            </a:r>
            <a:r>
              <a:rPr lang="en-US" sz="3198" b="1" dirty="0"/>
              <a:t>management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AF6B1C9-C365-434C-AB5F-72933CC7B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3254" y="1269000"/>
            <a:ext cx="3152746" cy="30193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616FD8-FCEC-45E0-9A18-2FC0FFFD2201}"/>
              </a:ext>
            </a:extLst>
          </p:cNvPr>
          <p:cNvSpPr txBox="1"/>
          <p:nvPr/>
        </p:nvSpPr>
        <p:spPr>
          <a:xfrm>
            <a:off x="3464852" y="3911850"/>
            <a:ext cx="3351148" cy="588238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803275" marR="0" lvl="1" indent="-360363" algn="l" defTabSz="1218438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198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Release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78F7DA-1148-44D8-816F-BE2F3253FA62}"/>
              </a:ext>
            </a:extLst>
          </p:cNvPr>
          <p:cNvSpPr txBox="1"/>
          <p:nvPr/>
        </p:nvSpPr>
        <p:spPr>
          <a:xfrm>
            <a:off x="2541000" y="4579950"/>
            <a:ext cx="3351148" cy="588238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803275" marR="0" lvl="1" indent="-360363" algn="l" defTabSz="1218438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198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Maintenance</a:t>
            </a:r>
          </a:p>
        </p:txBody>
      </p:sp>
    </p:spTree>
    <p:extLst>
      <p:ext uri="{BB962C8B-B14F-4D97-AF65-F5344CB8AC3E}">
        <p14:creationId xmlns:p14="http://schemas.microsoft.com/office/powerpoint/2010/main" val="420520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1" grpId="0"/>
      <p:bldP spid="1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F118A7-0B2A-486C-B36C-5D9E473227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9AD6A-656B-4E9F-8B82-4EB474CF4D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</a:t>
            </a:r>
            <a:r>
              <a:rPr lang="en-US" b="1" dirty="0"/>
              <a:t>software quality assurance </a:t>
            </a:r>
            <a:r>
              <a:rPr lang="en-US" dirty="0"/>
              <a:t>(</a:t>
            </a:r>
            <a:r>
              <a:rPr lang="en-US" b="1" dirty="0"/>
              <a:t>QA</a:t>
            </a:r>
            <a:r>
              <a:rPr lang="en-US" dirty="0"/>
              <a:t>)?</a:t>
            </a:r>
          </a:p>
          <a:p>
            <a:pPr lvl="1"/>
            <a:r>
              <a:rPr lang="en-US" dirty="0"/>
              <a:t>Ensures the </a:t>
            </a:r>
            <a:r>
              <a:rPr lang="en-US" b="1" dirty="0"/>
              <a:t>software quality</a:t>
            </a:r>
            <a:endParaRPr lang="en-US" dirty="0"/>
          </a:p>
          <a:p>
            <a:pPr lvl="1"/>
            <a:r>
              <a:rPr lang="en-US" dirty="0"/>
              <a:t>Performed by the </a:t>
            </a:r>
            <a:r>
              <a:rPr lang="en-US" b="1" dirty="0"/>
              <a:t>QA engineers</a:t>
            </a:r>
            <a:endParaRPr lang="en-US" dirty="0"/>
          </a:p>
          <a:p>
            <a:r>
              <a:rPr lang="en-US" dirty="0"/>
              <a:t>Two approaches:</a:t>
            </a:r>
          </a:p>
          <a:p>
            <a:pPr lvl="1"/>
            <a:r>
              <a:rPr lang="en-US" b="1" dirty="0"/>
              <a:t>Testing </a:t>
            </a:r>
            <a:r>
              <a:rPr lang="en-US" dirty="0"/>
              <a:t>(manual and automated)</a:t>
            </a:r>
          </a:p>
          <a:p>
            <a:pPr lvl="1"/>
            <a:r>
              <a:rPr lang="en-US" b="1" dirty="0"/>
              <a:t>Code reviews</a:t>
            </a:r>
            <a:r>
              <a:rPr lang="en-US" dirty="0"/>
              <a:t> and quality inspections</a:t>
            </a:r>
          </a:p>
          <a:p>
            <a:r>
              <a:rPr lang="en-US" dirty="0"/>
              <a:t>Goal: to </a:t>
            </a:r>
            <a:r>
              <a:rPr lang="en-US" b="1" dirty="0"/>
              <a:t>find</a:t>
            </a:r>
            <a:r>
              <a:rPr lang="en-US" dirty="0"/>
              <a:t> and report the </a:t>
            </a:r>
            <a:r>
              <a:rPr lang="en-US" b="1" dirty="0"/>
              <a:t>defects</a:t>
            </a:r>
            <a:r>
              <a:rPr lang="en-US" dirty="0"/>
              <a:t> (bugs)</a:t>
            </a:r>
          </a:p>
          <a:p>
            <a:pPr lvl="1"/>
            <a:r>
              <a:rPr lang="en-US" dirty="0"/>
              <a:t>Defect are tracked in an </a:t>
            </a:r>
            <a:r>
              <a:rPr lang="en-US" b="1" dirty="0"/>
              <a:t>issue tracker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AA0A6F-8235-436D-8E76-64FBE2657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Quality Assurance (QA)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BFCE0C-A23A-487F-B53F-45D6C409A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1000" y="1359000"/>
            <a:ext cx="2745000" cy="213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1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629321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588266"/>
            <a:ext cx="6672421" cy="990193"/>
          </a:xfrm>
        </p:spPr>
        <p:txBody>
          <a:bodyPr/>
          <a:lstStyle/>
          <a:p>
            <a:r>
              <a:rPr lang="en-US" dirty="0"/>
              <a:t>Issue Tracker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B818EB-B3FE-474A-BBF4-B92B02678804}"/>
              </a:ext>
            </a:extLst>
          </p:cNvPr>
          <p:cNvSpPr/>
          <p:nvPr/>
        </p:nvSpPr>
        <p:spPr>
          <a:xfrm>
            <a:off x="5084883" y="3499336"/>
            <a:ext cx="63767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https://github.com/twbs/bootstrap/issues</a:t>
            </a:r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B9AC67-B36A-4E06-A010-C44687D6C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1000" y="1719000"/>
            <a:ext cx="2048434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3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FA4943-26FA-4766-AB8D-A2A4F67F0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1366F4-F396-48FA-90CB-5B719412D9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25621"/>
            <a:ext cx="11818096" cy="5531629"/>
          </a:xfrm>
        </p:spPr>
        <p:txBody>
          <a:bodyPr/>
          <a:lstStyle/>
          <a:p>
            <a:r>
              <a:rPr lang="en-US" b="1" dirty="0"/>
              <a:t>Unit test </a:t>
            </a:r>
            <a:r>
              <a:rPr lang="en-US" dirty="0"/>
              <a:t>== a piece of code that tests specific</a:t>
            </a:r>
            <a:br>
              <a:rPr lang="en-US" dirty="0"/>
            </a:br>
            <a:r>
              <a:rPr lang="en-US" dirty="0"/>
              <a:t>functionality in certain software component (unit)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24A33E-BB44-4090-B09C-48652FFD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23423FA-D02D-41B1-A57D-E121B0885523}"/>
              </a:ext>
            </a:extLst>
          </p:cNvPr>
          <p:cNvSpPr txBox="1">
            <a:spLocks/>
          </p:cNvSpPr>
          <p:nvPr/>
        </p:nvSpPr>
        <p:spPr>
          <a:xfrm>
            <a:off x="6646598" y="2620014"/>
            <a:ext cx="4804402" cy="261876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function </a:t>
            </a:r>
            <a:r>
              <a:rPr lang="en-US" sz="2600" noProof="1">
                <a:solidFill>
                  <a:schemeClr val="bg1"/>
                </a:solidFill>
              </a:rPr>
              <a:t>sum(arr)</a:t>
            </a:r>
            <a:r>
              <a:rPr lang="en-US" sz="2600" noProof="1"/>
              <a:t>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let sum = 0;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for (let item of arr)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  sum += item;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return sum;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}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31E251-E43A-40A3-AE5F-758E9E8081E8}"/>
              </a:ext>
            </a:extLst>
          </p:cNvPr>
          <p:cNvSpPr txBox="1">
            <a:spLocks/>
          </p:cNvSpPr>
          <p:nvPr/>
        </p:nvSpPr>
        <p:spPr>
          <a:xfrm>
            <a:off x="741000" y="2620014"/>
            <a:ext cx="5355000" cy="341898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function testSum()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if (sum(</a:t>
            </a:r>
            <a:r>
              <a:rPr lang="en-US" sz="2600" noProof="1">
                <a:solidFill>
                  <a:schemeClr val="bg1"/>
                </a:solidFill>
              </a:rPr>
              <a:t>[1, 2]</a:t>
            </a:r>
            <a:r>
              <a:rPr lang="en-US" sz="2600" noProof="1"/>
              <a:t>) != </a:t>
            </a:r>
            <a:r>
              <a:rPr lang="en-US" sz="2600" noProof="1">
                <a:solidFill>
                  <a:schemeClr val="bg1"/>
                </a:solidFill>
              </a:rPr>
              <a:t>3</a:t>
            </a:r>
            <a:r>
              <a:rPr lang="en-US" sz="2600" noProof="1"/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  throw "1+2 != 3";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if (sum(</a:t>
            </a:r>
            <a:r>
              <a:rPr lang="en-US" sz="2600" noProof="1">
                <a:solidFill>
                  <a:schemeClr val="bg1"/>
                </a:solidFill>
              </a:rPr>
              <a:t>[-2]</a:t>
            </a:r>
            <a:r>
              <a:rPr lang="en-US" sz="2600" noProof="1"/>
              <a:t>) != </a:t>
            </a:r>
            <a:r>
              <a:rPr lang="en-US" sz="2600" noProof="1">
                <a:solidFill>
                  <a:schemeClr val="bg1"/>
                </a:solidFill>
              </a:rPr>
              <a:t>-2</a:t>
            </a:r>
            <a:r>
              <a:rPr lang="en-US" sz="2600" noProof="1"/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  throw "-2 != -2";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if (sum(</a:t>
            </a:r>
            <a:r>
              <a:rPr lang="en-US" sz="2600" noProof="1">
                <a:solidFill>
                  <a:schemeClr val="bg1"/>
                </a:solidFill>
              </a:rPr>
              <a:t>[]</a:t>
            </a:r>
            <a:r>
              <a:rPr lang="en-US" sz="2600" noProof="1"/>
              <a:t>) != </a:t>
            </a:r>
            <a:r>
              <a:rPr lang="en-US" sz="2600" noProof="1">
                <a:solidFill>
                  <a:schemeClr val="bg1"/>
                </a:solidFill>
              </a:rPr>
              <a:t>0</a:t>
            </a:r>
            <a:r>
              <a:rPr lang="en-US" sz="2600" noProof="1"/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  throw "empty sum != 0";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C86EED-73AD-4BC0-BCD3-23BE0C122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7066" y="1289248"/>
            <a:ext cx="1613430" cy="106380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81103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FA4943-26FA-4766-AB8D-A2A4F67F0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1366F4-F396-48FA-90CB-5B719412D9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Unit testing frameworks </a:t>
            </a:r>
            <a:r>
              <a:rPr lang="en-US" dirty="0"/>
              <a:t>simplify unit testing and reporting</a:t>
            </a:r>
          </a:p>
          <a:p>
            <a:pPr lvl="1"/>
            <a:r>
              <a:rPr lang="en-US" dirty="0"/>
              <a:t>Example: </a:t>
            </a:r>
            <a:r>
              <a:rPr lang="en-US" b="1" dirty="0"/>
              <a:t>Mocha</a:t>
            </a:r>
            <a:r>
              <a:rPr lang="en-US" dirty="0"/>
              <a:t> JS testing framework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24A33E-BB44-4090-B09C-48652FFD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Framework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31E251-E43A-40A3-AE5F-758E9E8081E8}"/>
              </a:ext>
            </a:extLst>
          </p:cNvPr>
          <p:cNvSpPr txBox="1">
            <a:spLocks/>
          </p:cNvSpPr>
          <p:nvPr/>
        </p:nvSpPr>
        <p:spPr>
          <a:xfrm>
            <a:off x="471364" y="2658015"/>
            <a:ext cx="6885000" cy="369598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const assert = require('</a:t>
            </a:r>
            <a:r>
              <a:rPr lang="en-US" sz="2400" noProof="1">
                <a:solidFill>
                  <a:schemeClr val="bg1"/>
                </a:solidFill>
              </a:rPr>
              <a:t>assert</a:t>
            </a:r>
            <a:r>
              <a:rPr lang="en-US" sz="2400" noProof="1"/>
              <a:t>');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400" noProof="1">
                <a:solidFill>
                  <a:schemeClr val="bg1"/>
                </a:solidFill>
              </a:rPr>
              <a:t>suite</a:t>
            </a:r>
            <a:r>
              <a:rPr lang="en-US" sz="2400" noProof="1"/>
              <a:t>('sum(arr)', function()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</a:t>
            </a:r>
            <a:r>
              <a:rPr lang="en-US" sz="2400" noProof="1">
                <a:solidFill>
                  <a:schemeClr val="bg1"/>
                </a:solidFill>
              </a:rPr>
              <a:t>test</a:t>
            </a:r>
            <a:r>
              <a:rPr lang="en-US" sz="2400" noProof="1"/>
              <a:t>('sum([1+2]) == 3', function()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</a:t>
            </a:r>
            <a:r>
              <a:rPr lang="en-US" sz="2400" noProof="1">
                <a:solidFill>
                  <a:schemeClr val="bg1"/>
                </a:solidFill>
              </a:rPr>
              <a:t>assert.equal</a:t>
            </a:r>
            <a:r>
              <a:rPr lang="en-US" sz="2400" noProof="1"/>
              <a:t>(sum([1, 2]), 3); });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</a:t>
            </a:r>
            <a:r>
              <a:rPr lang="en-US" sz="2400" noProof="1">
                <a:solidFill>
                  <a:schemeClr val="bg1"/>
                </a:solidFill>
              </a:rPr>
              <a:t>test</a:t>
            </a:r>
            <a:r>
              <a:rPr lang="en-US" sz="2400" noProof="1"/>
              <a:t>('sum([-2]) == -2', function()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</a:t>
            </a:r>
            <a:r>
              <a:rPr lang="en-US" sz="2400" noProof="1">
                <a:solidFill>
                  <a:schemeClr val="bg1"/>
                </a:solidFill>
              </a:rPr>
              <a:t>assert.equal</a:t>
            </a:r>
            <a:r>
              <a:rPr lang="en-US" sz="2400" noProof="1"/>
              <a:t>(sum([-2]), -2); });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</a:t>
            </a:r>
            <a:r>
              <a:rPr lang="en-US" sz="2400" noProof="1">
                <a:solidFill>
                  <a:schemeClr val="bg1"/>
                </a:solidFill>
              </a:rPr>
              <a:t>test</a:t>
            </a:r>
            <a:r>
              <a:rPr lang="en-US" sz="2400" noProof="1"/>
              <a:t>('sum([]) == 0', function()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</a:t>
            </a:r>
            <a:r>
              <a:rPr lang="en-US" sz="2400" noProof="1">
                <a:solidFill>
                  <a:schemeClr val="bg1"/>
                </a:solidFill>
              </a:rPr>
              <a:t>assert.equal</a:t>
            </a:r>
            <a:r>
              <a:rPr lang="en-US" sz="2400" noProof="1"/>
              <a:t>(sum([]), 0); });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});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100E05C-5126-454B-86E0-FE92794682C5}"/>
              </a:ext>
            </a:extLst>
          </p:cNvPr>
          <p:cNvGrpSpPr/>
          <p:nvPr/>
        </p:nvGrpSpPr>
        <p:grpSpPr>
          <a:xfrm>
            <a:off x="7751087" y="2658014"/>
            <a:ext cx="3969549" cy="2120985"/>
            <a:chOff x="7751087" y="2658014"/>
            <a:chExt cx="3969549" cy="212098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8EE5726-9C9E-4A4F-917C-72DBC344C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1087" y="2658014"/>
              <a:ext cx="3969549" cy="212098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DC2A641-838A-49ED-8332-258A03401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41237" y="3722824"/>
              <a:ext cx="868853" cy="9744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085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8362F6F9-1290-4F05-BC31-92091C0AE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AF3DF-082C-47B7-B837-931F739A62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Web front-end technologies</a:t>
            </a:r>
            <a:r>
              <a:rPr lang="en-US" dirty="0"/>
              <a:t> (see </a:t>
            </a:r>
            <a:r>
              <a:rPr lang="en-US" dirty="0">
                <a:hlinkClick r:id="rId3"/>
              </a:rPr>
              <a:t>https://platform.html5.org</a:t>
            </a:r>
            <a:r>
              <a:rPr lang="en-US" dirty="0"/>
              <a:t>)</a:t>
            </a:r>
            <a:endParaRPr lang="en-US" b="1" dirty="0"/>
          </a:p>
          <a:p>
            <a:pPr lvl="1"/>
            <a:r>
              <a:rPr lang="en-US" dirty="0"/>
              <a:t>HTML, CSS, JavaScript, DOM, AJAX</a:t>
            </a:r>
          </a:p>
          <a:p>
            <a:pPr lvl="1"/>
            <a:r>
              <a:rPr lang="en-US" dirty="0"/>
              <a:t>JS front-end frameworks (e.g. React, Angular, Vue)</a:t>
            </a:r>
          </a:p>
          <a:p>
            <a:r>
              <a:rPr lang="en-US" b="1" dirty="0"/>
              <a:t>DOM</a:t>
            </a:r>
            <a:r>
              <a:rPr lang="en-US" dirty="0"/>
              <a:t> (the Document Object Model)</a:t>
            </a:r>
          </a:p>
          <a:p>
            <a:pPr lvl="1"/>
            <a:r>
              <a:rPr lang="en-US" dirty="0"/>
              <a:t>DOM == a tree of UI and other elements</a:t>
            </a:r>
          </a:p>
          <a:p>
            <a:pPr lvl="1"/>
            <a:r>
              <a:rPr lang="en-US" dirty="0"/>
              <a:t>Documents in the Web browser</a:t>
            </a:r>
            <a:br>
              <a:rPr lang="en-US" dirty="0"/>
            </a:br>
            <a:r>
              <a:rPr lang="en-US" dirty="0"/>
              <a:t>are represented by a </a:t>
            </a:r>
            <a:r>
              <a:rPr lang="en-US" b="1" dirty="0"/>
              <a:t>DOM tree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DOM API </a:t>
            </a:r>
            <a:r>
              <a:rPr lang="en-US" dirty="0"/>
              <a:t>allows changing the DOM from JS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92430-3613-4AA6-A6D5-F728026F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Front-End and DOM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9A5348-64AD-4D2A-9480-6CFB92DF7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7077" y="1809000"/>
            <a:ext cx="2758923" cy="27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2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66400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603425" y="1584000"/>
            <a:ext cx="7339663" cy="1089212"/>
          </a:xfrm>
        </p:spPr>
        <p:txBody>
          <a:bodyPr/>
          <a:lstStyle/>
          <a:p>
            <a:r>
              <a:rPr lang="en-US" dirty="0"/>
              <a:t>Unit Testing with Mocha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0A226F-2EA5-443F-8878-23C60D026DA3}"/>
              </a:ext>
            </a:extLst>
          </p:cNvPr>
          <p:cNvSpPr/>
          <p:nvPr/>
        </p:nvSpPr>
        <p:spPr>
          <a:xfrm>
            <a:off x="4983669" y="3488476"/>
            <a:ext cx="65791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3"/>
              </a:rPr>
              <a:t>https://repl.it/@nakov/mocha-unit-test-example-js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F05536-15F6-48C9-9556-2E50B41A6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642" y="1485583"/>
            <a:ext cx="2481358" cy="278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2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6B400-C734-40C9-8C2F-2F3051800B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b="1" dirty="0"/>
              <a:t>Source control systems </a:t>
            </a:r>
            <a:r>
              <a:rPr lang="en-US" dirty="0"/>
              <a:t>keep the source code</a:t>
            </a:r>
            <a:br>
              <a:rPr lang="en-US" dirty="0"/>
            </a:br>
            <a:r>
              <a:rPr lang="en-US" dirty="0"/>
              <a:t>(+ other project assets) in a shared </a:t>
            </a:r>
            <a:r>
              <a:rPr lang="en-US" b="1" dirty="0"/>
              <a:t>repository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Developers can </a:t>
            </a:r>
            <a:r>
              <a:rPr lang="en-US" b="1" dirty="0"/>
              <a:t>clone</a:t>
            </a:r>
            <a:r>
              <a:rPr lang="en-US" dirty="0"/>
              <a:t> a repository, </a:t>
            </a:r>
            <a:r>
              <a:rPr lang="en-US" b="1" dirty="0"/>
              <a:t>pull</a:t>
            </a:r>
            <a:r>
              <a:rPr lang="en-US" dirty="0"/>
              <a:t> the latest version, </a:t>
            </a:r>
            <a:r>
              <a:rPr lang="en-US" b="1" dirty="0"/>
              <a:t>commit </a:t>
            </a:r>
            <a:r>
              <a:rPr lang="en-US" dirty="0"/>
              <a:t>&amp; </a:t>
            </a:r>
            <a:r>
              <a:rPr lang="en-US" b="1" dirty="0"/>
              <a:t>push</a:t>
            </a:r>
            <a:r>
              <a:rPr lang="en-US" dirty="0"/>
              <a:t> local changes, view the change logs, etc.</a:t>
            </a:r>
          </a:p>
          <a:p>
            <a:pPr>
              <a:lnSpc>
                <a:spcPct val="110000"/>
              </a:lnSpc>
            </a:pPr>
            <a:r>
              <a:rPr lang="en-US" b="1" dirty="0"/>
              <a:t>Git </a:t>
            </a:r>
            <a:r>
              <a:rPr lang="en-US" dirty="0"/>
              <a:t>is the most popular source control system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Other version control systems: SVN, TFS, Perforce</a:t>
            </a:r>
          </a:p>
          <a:p>
            <a:pPr>
              <a:lnSpc>
                <a:spcPct val="110000"/>
              </a:lnSpc>
            </a:pPr>
            <a:r>
              <a:rPr lang="en-US" b="1" dirty="0"/>
              <a:t>GitHub </a:t>
            </a:r>
            <a:r>
              <a:rPr lang="en-US" dirty="0"/>
              <a:t>is the #1 site for Git project hosting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Git hosting + issue tracker +</a:t>
            </a:r>
            <a:br>
              <a:rPr lang="en-US" dirty="0"/>
            </a:br>
            <a:r>
              <a:rPr lang="en-US" dirty="0"/>
              <a:t>project tracker + build system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F565C7-8C72-4D3C-91CB-827E5CF52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 Systems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4D35825-B857-459D-9BD5-AEB62E1BB913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F82CFC-4638-4A87-BBF3-7B469616A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1000" y="3789000"/>
            <a:ext cx="1665605" cy="737030"/>
          </a:xfrm>
          <a:prstGeom prst="rect">
            <a:avLst/>
          </a:prstGeom>
        </p:spPr>
      </p:pic>
      <p:pic>
        <p:nvPicPr>
          <p:cNvPr id="16388" name="Picture 4" descr="Source Control Icons - Download Free Vector Icons | Noun Project">
            <a:extLst>
              <a:ext uri="{FF2B5EF4-FFF2-40B4-BE49-F238E27FC236}">
                <a16:creationId xmlns:a16="http://schemas.microsoft.com/office/drawing/2014/main" id="{F55B41A1-5D7A-4303-9B08-9B6EB1EED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1000" y="1359000"/>
            <a:ext cx="1352922" cy="135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FA7808-DE9E-4A37-A08C-69DDC509947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26950" y="5727624"/>
            <a:ext cx="2074696" cy="50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2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5CC02E-EF6F-4E0E-A41C-A6F263EE15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13B4B-AB9F-442C-971A-46DAE802EF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Clone</a:t>
            </a:r>
            <a:r>
              <a:rPr lang="en-US" dirty="0"/>
              <a:t> a repository from GitHub</a:t>
            </a:r>
          </a:p>
          <a:p>
            <a:endParaRPr lang="en-US" dirty="0"/>
          </a:p>
          <a:p>
            <a:r>
              <a:rPr lang="en-US" dirty="0"/>
              <a:t>Modify local files</a:t>
            </a:r>
          </a:p>
          <a:p>
            <a:endParaRPr lang="en-US" dirty="0"/>
          </a:p>
          <a:p>
            <a:r>
              <a:rPr lang="en-US" dirty="0"/>
              <a:t>Commit changes (local)</a:t>
            </a:r>
          </a:p>
          <a:p>
            <a:endParaRPr lang="en-US" dirty="0"/>
          </a:p>
          <a:p>
            <a:r>
              <a:rPr lang="en-US" dirty="0"/>
              <a:t>Push the changes to GitHub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F6FCFA-044C-45D6-8749-48E8A4591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– Example</a:t>
            </a:r>
          </a:p>
        </p:txBody>
      </p:sp>
      <p:sp>
        <p:nvSpPr>
          <p:cNvPr id="5" name="Text Placeholder 5">
            <a:hlinkClick r:id="rId3"/>
            <a:extLst>
              <a:ext uri="{FF2B5EF4-FFF2-40B4-BE49-F238E27FC236}">
                <a16:creationId xmlns:a16="http://schemas.microsoft.com/office/drawing/2014/main" id="{6AF52F07-10C1-499A-BFC2-07CF8652AA17}"/>
              </a:ext>
            </a:extLst>
          </p:cNvPr>
          <p:cNvSpPr txBox="1">
            <a:spLocks/>
          </p:cNvSpPr>
          <p:nvPr/>
        </p:nvSpPr>
        <p:spPr>
          <a:xfrm>
            <a:off x="673500" y="1899000"/>
            <a:ext cx="1084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git clone https://github.com/SoftUni/playground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4C7304-46A5-4A8D-95B9-8476138B4C61}"/>
              </a:ext>
            </a:extLst>
          </p:cNvPr>
          <p:cNvSpPr txBox="1">
            <a:spLocks/>
          </p:cNvSpPr>
          <p:nvPr/>
        </p:nvSpPr>
        <p:spPr>
          <a:xfrm>
            <a:off x="673500" y="3268664"/>
            <a:ext cx="1084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notepad README.md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88A8A1A-D9F3-4AB2-BF05-17D81C150F0B}"/>
              </a:ext>
            </a:extLst>
          </p:cNvPr>
          <p:cNvSpPr txBox="1">
            <a:spLocks/>
          </p:cNvSpPr>
          <p:nvPr/>
        </p:nvSpPr>
        <p:spPr>
          <a:xfrm>
            <a:off x="673500" y="4686559"/>
            <a:ext cx="1084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git add . &amp; git commit -m "Added something"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435421B1-E06B-46DA-8AB8-0519024801BB}"/>
              </a:ext>
            </a:extLst>
          </p:cNvPr>
          <p:cNvSpPr txBox="1">
            <a:spLocks/>
          </p:cNvSpPr>
          <p:nvPr/>
        </p:nvSpPr>
        <p:spPr>
          <a:xfrm>
            <a:off x="673500" y="6025302"/>
            <a:ext cx="1084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git push</a:t>
            </a:r>
          </a:p>
        </p:txBody>
      </p:sp>
    </p:spTree>
    <p:extLst>
      <p:ext uri="{BB962C8B-B14F-4D97-AF65-F5344CB8AC3E}">
        <p14:creationId xmlns:p14="http://schemas.microsoft.com/office/powerpoint/2010/main" val="21437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766946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584000"/>
            <a:ext cx="6672421" cy="1317946"/>
          </a:xfrm>
        </p:spPr>
        <p:txBody>
          <a:bodyPr/>
          <a:lstStyle/>
          <a:p>
            <a:r>
              <a:rPr lang="en-US" dirty="0"/>
              <a:t>Git and GitHub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03127-4E44-4C9D-9E24-A094A9CAB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832" y="1424082"/>
            <a:ext cx="3002540" cy="29034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AD8661-C232-4C0D-8257-370BB82A5E36}"/>
              </a:ext>
            </a:extLst>
          </p:cNvPr>
          <p:cNvSpPr/>
          <p:nvPr/>
        </p:nvSpPr>
        <p:spPr>
          <a:xfrm>
            <a:off x="5711017" y="3621946"/>
            <a:ext cx="51244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noProof="1">
                <a:hlinkClick r:id="rId4"/>
              </a:rPr>
              <a:t>https://github.com/SoftUni/playground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641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6B400-C734-40C9-8C2F-2F3051800B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535598" cy="5528766"/>
          </a:xfrm>
        </p:spPr>
        <p:txBody>
          <a:bodyPr/>
          <a:lstStyle/>
          <a:p>
            <a:r>
              <a:rPr lang="en-US" b="1" dirty="0"/>
              <a:t>Project trackers </a:t>
            </a:r>
            <a:r>
              <a:rPr lang="en-US" dirty="0"/>
              <a:t>organize and track project tasks</a:t>
            </a:r>
          </a:p>
          <a:p>
            <a:pPr lvl="1"/>
            <a:r>
              <a:rPr lang="en-US" b="1" dirty="0"/>
              <a:t>Tasks </a:t>
            </a:r>
            <a:r>
              <a:rPr lang="en-US" dirty="0"/>
              <a:t>may have description, sub-tasks, assigned people, deadline</a:t>
            </a:r>
          </a:p>
          <a:p>
            <a:r>
              <a:rPr lang="en-US" b="1" dirty="0"/>
              <a:t>Kanban boards</a:t>
            </a:r>
            <a:r>
              <a:rPr lang="en-US" dirty="0"/>
              <a:t> visualize the work on a project</a:t>
            </a:r>
          </a:p>
          <a:p>
            <a:pPr lvl="1"/>
            <a:r>
              <a:rPr lang="en-US" dirty="0"/>
              <a:t>Typical columns: Backlog,</a:t>
            </a:r>
            <a:br>
              <a:rPr lang="en-US" dirty="0"/>
            </a:br>
            <a:r>
              <a:rPr lang="en-US" dirty="0"/>
              <a:t>In Progress, Done</a:t>
            </a:r>
          </a:p>
          <a:p>
            <a:pPr lvl="1"/>
            <a:r>
              <a:rPr lang="en-US" dirty="0"/>
              <a:t>Examples: Trello, GitHub Projects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F565C7-8C72-4D3C-91CB-827E5CF52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Trackers and Kanban Boards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E8EC072-E06B-425E-887E-806B04FA6C15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F57F4D-CB34-4F97-B509-07A1010E8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944" y="1378664"/>
            <a:ext cx="5159314" cy="3420000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50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731179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719000"/>
            <a:ext cx="6672421" cy="990193"/>
          </a:xfrm>
        </p:spPr>
        <p:txBody>
          <a:bodyPr/>
          <a:lstStyle/>
          <a:p>
            <a:r>
              <a:rPr lang="en-US" dirty="0"/>
              <a:t>Trello Project Board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908F43-A3FD-47CB-878C-9C1D981A7CF9}"/>
              </a:ext>
            </a:extLst>
          </p:cNvPr>
          <p:cNvSpPr/>
          <p:nvPr/>
        </p:nvSpPr>
        <p:spPr>
          <a:xfrm>
            <a:off x="4984440" y="3654193"/>
            <a:ext cx="65776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3"/>
              </a:rPr>
              <a:t>https://trello.com/b/HPpU2eCV/company-web-site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00C8CB-37A7-4DC2-90E5-E1021BC6F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134" y="2349038"/>
            <a:ext cx="2981202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5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942" y="1419750"/>
            <a:ext cx="8632995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955968" y="3418449"/>
            <a:ext cx="2620615" cy="2836165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43073" y="1723767"/>
            <a:ext cx="7907864" cy="520106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3600" dirty="0">
              <a:solidFill>
                <a:schemeClr val="bg2"/>
              </a:solidFill>
            </a:endParaRP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20EFC5B8-6B43-43EE-9868-DBA5BF8B92D7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DA08BDD-AFCF-4A9E-9379-4EAEBB3471CE}"/>
              </a:ext>
            </a:extLst>
          </p:cNvPr>
          <p:cNvSpPr txBox="1">
            <a:spLocks/>
          </p:cNvSpPr>
          <p:nvPr/>
        </p:nvSpPr>
        <p:spPr>
          <a:xfrm>
            <a:off x="699285" y="1619694"/>
            <a:ext cx="7824768" cy="4991380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Front-end</a:t>
            </a:r>
            <a:r>
              <a:rPr lang="en-US" sz="3200" dirty="0">
                <a:solidFill>
                  <a:schemeClr val="bg2"/>
                </a:solidFill>
              </a:rPr>
              <a:t> development concepts:</a:t>
            </a:r>
            <a:r>
              <a:rPr lang="bg-BG" sz="3200" dirty="0">
                <a:solidFill>
                  <a:schemeClr val="bg2"/>
                </a:solidFill>
              </a:rPr>
              <a:t> </a:t>
            </a:r>
            <a:r>
              <a:rPr lang="en-US" sz="3200" dirty="0">
                <a:solidFill>
                  <a:schemeClr val="bg2"/>
                </a:solidFill>
              </a:rPr>
              <a:t>front-end, UI concepts, DOM, AJAX, routing, templating, UI frameworks</a:t>
            </a:r>
          </a:p>
          <a:p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Back-end</a:t>
            </a:r>
            <a:r>
              <a:rPr lang="en-US" sz="3200" dirty="0">
                <a:solidFill>
                  <a:schemeClr val="bg2"/>
                </a:solidFill>
              </a:rPr>
              <a:t> development concepts, RESTful services, databases, ORM frameworks, MVC architecture, cloud, containers, Docker, …</a:t>
            </a:r>
          </a:p>
          <a:p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Embedded systems</a:t>
            </a:r>
            <a:r>
              <a:rPr lang="en-US" sz="3200" b="1" dirty="0">
                <a:solidFill>
                  <a:schemeClr val="bg2"/>
                </a:solidFill>
              </a:rPr>
              <a:t> </a:t>
            </a:r>
            <a:r>
              <a:rPr lang="en-US" sz="3200" dirty="0">
                <a:solidFill>
                  <a:schemeClr val="bg2"/>
                </a:solidFill>
              </a:rPr>
              <a:t>and IoT, Arduino, ESP32</a:t>
            </a:r>
          </a:p>
          <a:p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Software engineering</a:t>
            </a:r>
            <a:r>
              <a:rPr lang="en-US" sz="3400" dirty="0">
                <a:solidFill>
                  <a:schemeClr val="bg2"/>
                </a:solidFill>
              </a:rPr>
              <a:t>, source control systems, QA, unit testing, Kanban, …</a:t>
            </a:r>
          </a:p>
        </p:txBody>
      </p:sp>
    </p:spTree>
    <p:extLst>
      <p:ext uri="{BB962C8B-B14F-4D97-AF65-F5344CB8AC3E}">
        <p14:creationId xmlns:p14="http://schemas.microsoft.com/office/powerpoint/2010/main" val="202677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41519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3000" noProof="1">
                <a:hlinkClick r:id="rId4"/>
              </a:rPr>
              <a:t>softuni.org</a:t>
            </a:r>
            <a:r>
              <a:rPr lang="en-US" sz="30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393682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https://softuni.org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FA9724-FAD0-4F39-BB10-475EAC34EB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6402CB-F288-47DD-83B4-9B540EE51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the DOM API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1E2A95A-D4E3-4F15-B0F8-5493582F2C9E}"/>
              </a:ext>
            </a:extLst>
          </p:cNvPr>
          <p:cNvSpPr txBox="1">
            <a:spLocks/>
          </p:cNvSpPr>
          <p:nvPr/>
        </p:nvSpPr>
        <p:spPr>
          <a:xfrm>
            <a:off x="561000" y="1494000"/>
            <a:ext cx="11070000" cy="446613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&lt;input type="text" id="firstNum" /&gt; +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&lt;input type="text" id="secondNum" /&gt; = 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&lt;input type="text" id="sum" /&gt;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&lt;button id="calc"&gt;Calc&lt;/button&gt;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&lt;script&gt;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</a:t>
            </a:r>
            <a:r>
              <a:rPr lang="en-US" sz="2400" noProof="1">
                <a:solidFill>
                  <a:schemeClr val="bg1"/>
                </a:solidFill>
              </a:rPr>
              <a:t>document.getElementById</a:t>
            </a:r>
            <a:r>
              <a:rPr lang="en-US" sz="2400" noProof="1"/>
              <a:t>("calc").</a:t>
            </a:r>
            <a:r>
              <a:rPr lang="en-US" sz="2400" noProof="1">
                <a:solidFill>
                  <a:schemeClr val="bg1"/>
                </a:solidFill>
              </a:rPr>
              <a:t>onclick</a:t>
            </a:r>
            <a:r>
              <a:rPr lang="en-US" sz="2400" noProof="1"/>
              <a:t> = function() {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</a:t>
            </a:r>
            <a:r>
              <a:rPr lang="en-US" sz="2400" noProof="1">
                <a:solidFill>
                  <a:schemeClr val="bg1"/>
                </a:solidFill>
              </a:rPr>
              <a:t>document.getElementById</a:t>
            </a:r>
            <a:r>
              <a:rPr lang="en-US" sz="2400" noProof="1"/>
              <a:t>("sum").</a:t>
            </a:r>
            <a:r>
              <a:rPr lang="en-US" sz="2400" noProof="1">
                <a:solidFill>
                  <a:schemeClr val="bg1"/>
                </a:solidFill>
              </a:rPr>
              <a:t>value</a:t>
            </a:r>
            <a:r>
              <a:rPr lang="en-US" sz="2400" noProof="1"/>
              <a:t> =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Number(</a:t>
            </a:r>
            <a:r>
              <a:rPr lang="en-US" sz="2400" noProof="1">
                <a:solidFill>
                  <a:schemeClr val="bg1"/>
                </a:solidFill>
              </a:rPr>
              <a:t>document.getElementById</a:t>
            </a:r>
            <a:r>
              <a:rPr lang="en-US" sz="2400" noProof="1"/>
              <a:t>("firstNum").</a:t>
            </a:r>
            <a:r>
              <a:rPr lang="en-US" sz="2400" noProof="1">
                <a:solidFill>
                  <a:schemeClr val="bg1"/>
                </a:solidFill>
              </a:rPr>
              <a:t>value</a:t>
            </a:r>
            <a:r>
              <a:rPr lang="en-US" sz="2400" noProof="1"/>
              <a:t>) +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Number(</a:t>
            </a:r>
            <a:r>
              <a:rPr lang="en-US" sz="2400" noProof="1">
                <a:solidFill>
                  <a:schemeClr val="bg1"/>
                </a:solidFill>
              </a:rPr>
              <a:t>document.getElementById</a:t>
            </a:r>
            <a:r>
              <a:rPr lang="en-US" sz="2400" noProof="1"/>
              <a:t>("secondNum").</a:t>
            </a:r>
            <a:r>
              <a:rPr lang="en-US" sz="2400" noProof="1">
                <a:solidFill>
                  <a:schemeClr val="bg1"/>
                </a:solidFill>
              </a:rPr>
              <a:t>value</a:t>
            </a:r>
            <a:r>
              <a:rPr lang="en-US" sz="2400" noProof="1"/>
              <a:t>);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&lt;/script&gt;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95686D-190F-4351-AFDF-B07D2A537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7365" y="1359000"/>
            <a:ext cx="2884327" cy="1980000"/>
          </a:xfrm>
          <a:prstGeom prst="rect">
            <a:avLst/>
          </a:prstGeom>
          <a:ln>
            <a:solidFill>
              <a:srgbClr val="ADB4C3"/>
            </a:solidFill>
          </a:ln>
        </p:spPr>
      </p:pic>
    </p:spTree>
    <p:extLst>
      <p:ext uri="{BB962C8B-B14F-4D97-AF65-F5344CB8AC3E}">
        <p14:creationId xmlns:p14="http://schemas.microsoft.com/office/powerpoint/2010/main" val="200013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160163" y="279565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160163" y="1657704"/>
            <a:ext cx="6065837" cy="1317946"/>
          </a:xfrm>
        </p:spPr>
        <p:txBody>
          <a:bodyPr/>
          <a:lstStyle/>
          <a:p>
            <a:r>
              <a:rPr lang="en-US" dirty="0"/>
              <a:t>DOM Interaction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5FFCCA-9B42-4990-B88C-19AD084F7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669" y="1854000"/>
            <a:ext cx="3018034" cy="16727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FB61283-B753-45BD-B598-EEED485BB915}"/>
              </a:ext>
            </a:extLst>
          </p:cNvPr>
          <p:cNvSpPr/>
          <p:nvPr/>
        </p:nvSpPr>
        <p:spPr>
          <a:xfrm>
            <a:off x="5071393" y="3597335"/>
            <a:ext cx="6243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https://repl.it/@nakov/summator-js-dom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6009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1_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49095</TotalTime>
  <Words>5919</Words>
  <Application>Microsoft Office PowerPoint</Application>
  <PresentationFormat>Widescreen</PresentationFormat>
  <Paragraphs>816</Paragraphs>
  <Slides>79</Slides>
  <Notes>61</Notes>
  <HiddenSlides>18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6" baseType="lpstr">
      <vt:lpstr>Arial</vt:lpstr>
      <vt:lpstr>artifakt-element</vt:lpstr>
      <vt:lpstr>Calibri</vt:lpstr>
      <vt:lpstr>Consolas</vt:lpstr>
      <vt:lpstr>Wingdings</vt:lpstr>
      <vt:lpstr>Wingdings 2</vt:lpstr>
      <vt:lpstr>1_SoftUni</vt:lpstr>
      <vt:lpstr>Software Development Concepts</vt:lpstr>
      <vt:lpstr>Have a Question?</vt:lpstr>
      <vt:lpstr>Table of Contents</vt:lpstr>
      <vt:lpstr>Table of Contents (2)</vt:lpstr>
      <vt:lpstr>Table of Contents (3)</vt:lpstr>
      <vt:lpstr>Front-End</vt:lpstr>
      <vt:lpstr>Web Front-End and DOM</vt:lpstr>
      <vt:lpstr>Using the DOM API – Example</vt:lpstr>
      <vt:lpstr>DOM Interaction</vt:lpstr>
      <vt:lpstr>AJAX and RESTful APIs</vt:lpstr>
      <vt:lpstr>RESTful API Server – Example</vt:lpstr>
      <vt:lpstr>RESTful API Client  – Example</vt:lpstr>
      <vt:lpstr>RESTful API Client – Example (2)</vt:lpstr>
      <vt:lpstr>RESTful API Client – Example (3)</vt:lpstr>
      <vt:lpstr>AJAX and REST</vt:lpstr>
      <vt:lpstr>Templating Engines</vt:lpstr>
      <vt:lpstr>Templating Engines Example – Template</vt:lpstr>
      <vt:lpstr>Templating Engines Example – JSON Data</vt:lpstr>
      <vt:lpstr>Templating Engines Example – Rendering</vt:lpstr>
      <vt:lpstr>Rendering UI with a Templating Engine</vt:lpstr>
      <vt:lpstr>Routing and Routing Libraries</vt:lpstr>
      <vt:lpstr>Routing with Sammy.js – Example</vt:lpstr>
      <vt:lpstr>Routing with Sammy.js – Example</vt:lpstr>
      <vt:lpstr>Routing with Sammy.js – Example (2)</vt:lpstr>
      <vt:lpstr>Navigation with Routing Library</vt:lpstr>
      <vt:lpstr>User Interface and Front-End Frameworks</vt:lpstr>
      <vt:lpstr>Libraries vs. Frameworks</vt:lpstr>
      <vt:lpstr>Windows Forms – Example </vt:lpstr>
      <vt:lpstr>Windows Forms – Example (2) </vt:lpstr>
      <vt:lpstr>Windows Forms</vt:lpstr>
      <vt:lpstr>React</vt:lpstr>
      <vt:lpstr>Simple React App – Example</vt:lpstr>
      <vt:lpstr>React</vt:lpstr>
      <vt:lpstr>Mobile Apps – Technologies</vt:lpstr>
      <vt:lpstr>React Native Mobile App – Example</vt:lpstr>
      <vt:lpstr>React Native App</vt:lpstr>
      <vt:lpstr>Back-End</vt:lpstr>
      <vt:lpstr>Back-End Technologies</vt:lpstr>
      <vt:lpstr>Databases</vt:lpstr>
      <vt:lpstr>Web SQL – Example</vt:lpstr>
      <vt:lpstr>Web SQL</vt:lpstr>
      <vt:lpstr>ORM Frameworks</vt:lpstr>
      <vt:lpstr>ORM Example – JayData ORM for Web SQL</vt:lpstr>
      <vt:lpstr>ORM Example – JayData ORM for Web SQL (2)</vt:lpstr>
      <vt:lpstr>JayData ORM for Web SQL</vt:lpstr>
      <vt:lpstr>The Model-View-Controller (MVC) Pattern</vt:lpstr>
      <vt:lpstr>Web MVC Frameworks</vt:lpstr>
      <vt:lpstr>MVC Web App – Example</vt:lpstr>
      <vt:lpstr>MVC Web App – Example: Controllers</vt:lpstr>
      <vt:lpstr>MVC Web App – Example: Models</vt:lpstr>
      <vt:lpstr>MVC Web App – Example: Views</vt:lpstr>
      <vt:lpstr>MVC Frameworks</vt:lpstr>
      <vt:lpstr>Virtualization and Cloud</vt:lpstr>
      <vt:lpstr>Containers and Docker</vt:lpstr>
      <vt:lpstr>Docker – Example</vt:lpstr>
      <vt:lpstr>Play with Docker</vt:lpstr>
      <vt:lpstr>Operating Systems</vt:lpstr>
      <vt:lpstr>Linux Shell Commands</vt:lpstr>
      <vt:lpstr>Internet of Things (IoT)</vt:lpstr>
      <vt:lpstr>Embedded Systems and IoT</vt:lpstr>
      <vt:lpstr>IoT Microcontrollers</vt:lpstr>
      <vt:lpstr>Microcontroller Arduino – Example</vt:lpstr>
      <vt:lpstr>Arduino @ Tinkercad</vt:lpstr>
      <vt:lpstr>Software Engineering</vt:lpstr>
      <vt:lpstr>Software Development Lifecycle (SLDC)</vt:lpstr>
      <vt:lpstr>Software Quality Assurance (QA)</vt:lpstr>
      <vt:lpstr>Issue Tracker</vt:lpstr>
      <vt:lpstr>Unit Testing</vt:lpstr>
      <vt:lpstr>Unit Testing Framework</vt:lpstr>
      <vt:lpstr>Unit Testing with Mocha</vt:lpstr>
      <vt:lpstr>Source Control Systems</vt:lpstr>
      <vt:lpstr>GitHub – Example</vt:lpstr>
      <vt:lpstr>Git and GitHub</vt:lpstr>
      <vt:lpstr>Project Trackers and Kanban Boards</vt:lpstr>
      <vt:lpstr>Trello Project Board</vt:lpstr>
      <vt:lpstr>Summary</vt:lpstr>
      <vt:lpstr>Questions?</vt:lpstr>
      <vt:lpstr>Trainings @ Software University (SoftUni)</vt:lpstr>
      <vt:lpstr>License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Fundamentals - Software Development Concepts</dc:title>
  <dc:subject>Software Development</dc:subject>
  <dc:creator>Software University</dc:creator>
  <cp:keywords>programming; education; software development; coding</cp:keywords>
  <dc:description>© SoftUni – https://softuni.org_x000d_
© Software University – https://softuni.bg_x000d_
_x000d_
Copyrighted document. Unauthorized copy, reproduction or use is not permitted.</dc:description>
  <cp:lastModifiedBy>Darina Beneva</cp:lastModifiedBy>
  <cp:revision>1560</cp:revision>
  <dcterms:created xsi:type="dcterms:W3CDTF">2018-05-23T13:08:44Z</dcterms:created>
  <dcterms:modified xsi:type="dcterms:W3CDTF">2020-11-08T20:41:55Z</dcterms:modified>
  <cp:category>programming;education;software development</cp:category>
</cp:coreProperties>
</file>